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67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6"/>
    <p:sldId id="280" r:id="rId17"/>
    <p:sldId id="266" r:id="rId18"/>
  </p:sldIdLst>
  <p:sldSz cx="6858000" cy="9903460" type="A4"/>
  <p:notesSz cx="6858000" cy="9144000"/>
  <p:custDataLst>
    <p:tags r:id="rId22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3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4A3"/>
    <a:srgbClr val="84E1BA"/>
    <a:srgbClr val="D3F4E7"/>
    <a:srgbClr val="E3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3023"/>
        <p:guide pos="216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1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0798"/>
            <a:ext cx="5143500" cy="344792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1683"/>
            <a:ext cx="5143500" cy="23910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603"/>
            <a:ext cx="1543050" cy="84501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603"/>
            <a:ext cx="4539698" cy="84501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0798"/>
            <a:ext cx="5143500" cy="344792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1683"/>
            <a:ext cx="5143500" cy="23910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023"/>
            <a:ext cx="5915025" cy="411962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7618"/>
            <a:ext cx="5915025" cy="2166412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0840"/>
            <a:ext cx="3024378" cy="653591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90722" y="2310840"/>
            <a:ext cx="3024378" cy="653591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275"/>
            <a:ext cx="5915025" cy="19142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7561" y="2568233"/>
            <a:ext cx="2741386" cy="118980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7561" y="3849059"/>
            <a:ext cx="2741386" cy="50893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519528" y="2568233"/>
            <a:ext cx="2754887" cy="118980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19528" y="3849059"/>
            <a:ext cx="2754887" cy="50893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4" cy="231084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4" cy="5504293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343009" cy="231084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660241"/>
            <a:ext cx="3471863" cy="780367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343009" cy="5504293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603"/>
            <a:ext cx="1543050" cy="84501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603"/>
            <a:ext cx="4539698" cy="84501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023"/>
            <a:ext cx="5915025" cy="411962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7618"/>
            <a:ext cx="5915025" cy="2166412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0840"/>
            <a:ext cx="3024378" cy="653591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90722" y="2310840"/>
            <a:ext cx="3024378" cy="653591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275"/>
            <a:ext cx="5915025" cy="19142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7561" y="2568233"/>
            <a:ext cx="2741386" cy="118980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7561" y="3849059"/>
            <a:ext cx="2741386" cy="50893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519528" y="2568233"/>
            <a:ext cx="2754887" cy="118980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19528" y="3849059"/>
            <a:ext cx="2754887" cy="50893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4" cy="231084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4" cy="5504293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343009" cy="231084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660241"/>
            <a:ext cx="3471863" cy="780367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343009" cy="5504293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342900" y="396603"/>
            <a:ext cx="6172200" cy="165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342900" y="2310840"/>
            <a:ext cx="6172200" cy="653591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342900" y="9018695"/>
            <a:ext cx="1600200" cy="6877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2343150" y="9018695"/>
            <a:ext cx="2171700" cy="6877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4914900" y="9018695"/>
            <a:ext cx="1600200" cy="6877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342900" y="396603"/>
            <a:ext cx="6172200" cy="165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342900" y="2310840"/>
            <a:ext cx="6172200" cy="653591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342900" y="9018695"/>
            <a:ext cx="1600200" cy="6877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2343150" y="9018695"/>
            <a:ext cx="2171700" cy="6877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4914900" y="9018695"/>
            <a:ext cx="1600200" cy="6877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image" Target="../media/image10.png"/><Relationship Id="rId5" Type="http://schemas.openxmlformats.org/officeDocument/2006/relationships/tags" Target="../tags/tag170.xml"/><Relationship Id="rId4" Type="http://schemas.openxmlformats.org/officeDocument/2006/relationships/image" Target="../media/image9.png"/><Relationship Id="rId3" Type="http://schemas.openxmlformats.org/officeDocument/2006/relationships/tags" Target="../tags/tag169.xml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5" Type="http://schemas.openxmlformats.org/officeDocument/2006/relationships/notesSlide" Target="../notesSlides/notesSlide1.xml"/><Relationship Id="rId34" Type="http://schemas.openxmlformats.org/officeDocument/2006/relationships/slideLayout" Target="../slideLayouts/slideLayout12.xml"/><Relationship Id="rId33" Type="http://schemas.openxmlformats.org/officeDocument/2006/relationships/tags" Target="../tags/tag211.xml"/><Relationship Id="rId32" Type="http://schemas.openxmlformats.org/officeDocument/2006/relationships/tags" Target="../tags/tag210.xml"/><Relationship Id="rId31" Type="http://schemas.openxmlformats.org/officeDocument/2006/relationships/tags" Target="../tags/tag209.xml"/><Relationship Id="rId30" Type="http://schemas.openxmlformats.org/officeDocument/2006/relationships/tags" Target="../tags/tag208.xml"/><Relationship Id="rId3" Type="http://schemas.openxmlformats.org/officeDocument/2006/relationships/tags" Target="../tags/tag181.xml"/><Relationship Id="rId29" Type="http://schemas.openxmlformats.org/officeDocument/2006/relationships/tags" Target="../tags/tag207.xml"/><Relationship Id="rId28" Type="http://schemas.openxmlformats.org/officeDocument/2006/relationships/tags" Target="../tags/tag206.xml"/><Relationship Id="rId27" Type="http://schemas.openxmlformats.org/officeDocument/2006/relationships/tags" Target="../tags/tag205.xml"/><Relationship Id="rId26" Type="http://schemas.openxmlformats.org/officeDocument/2006/relationships/tags" Target="../tags/tag204.xml"/><Relationship Id="rId25" Type="http://schemas.openxmlformats.org/officeDocument/2006/relationships/tags" Target="../tags/tag20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image" Target="../media/image11.png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8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213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9.jpeg"/><Relationship Id="rId1" Type="http://schemas.openxmlformats.org/officeDocument/2006/relationships/tags" Target="../tags/tag21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image" Target="../media/image4.png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8" Type="http://schemas.openxmlformats.org/officeDocument/2006/relationships/vmlDrawing" Target="../drawings/vmlDrawing1.vml"/><Relationship Id="rId27" Type="http://schemas.openxmlformats.org/officeDocument/2006/relationships/slideLayout" Target="../slideLayouts/slideLayout12.xml"/><Relationship Id="rId26" Type="http://schemas.openxmlformats.org/officeDocument/2006/relationships/tags" Target="../tags/tag45.xml"/><Relationship Id="rId25" Type="http://schemas.openxmlformats.org/officeDocument/2006/relationships/tags" Target="../tags/tag44.xml"/><Relationship Id="rId24" Type="http://schemas.openxmlformats.org/officeDocument/2006/relationships/tags" Target="../tags/tag43.xml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4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0" Type="http://schemas.openxmlformats.org/officeDocument/2006/relationships/slideLayout" Target="../slideLayouts/slideLayout12.xml"/><Relationship Id="rId4" Type="http://schemas.openxmlformats.org/officeDocument/2006/relationships/tags" Target="../tags/tag49.xml"/><Relationship Id="rId39" Type="http://schemas.openxmlformats.org/officeDocument/2006/relationships/tags" Target="../tags/tag84.xml"/><Relationship Id="rId38" Type="http://schemas.openxmlformats.org/officeDocument/2006/relationships/tags" Target="../tags/tag83.xml"/><Relationship Id="rId37" Type="http://schemas.openxmlformats.org/officeDocument/2006/relationships/tags" Target="../tags/tag82.xml"/><Relationship Id="rId36" Type="http://schemas.openxmlformats.org/officeDocument/2006/relationships/tags" Target="../tags/tag81.xml"/><Relationship Id="rId35" Type="http://schemas.openxmlformats.org/officeDocument/2006/relationships/tags" Target="../tags/tag80.xml"/><Relationship Id="rId34" Type="http://schemas.openxmlformats.org/officeDocument/2006/relationships/tags" Target="../tags/tag79.xml"/><Relationship Id="rId33" Type="http://schemas.openxmlformats.org/officeDocument/2006/relationships/tags" Target="../tags/tag78.xml"/><Relationship Id="rId32" Type="http://schemas.openxmlformats.org/officeDocument/2006/relationships/tags" Target="../tags/tag77.xml"/><Relationship Id="rId31" Type="http://schemas.openxmlformats.org/officeDocument/2006/relationships/tags" Target="../tags/tag76.xml"/><Relationship Id="rId30" Type="http://schemas.openxmlformats.org/officeDocument/2006/relationships/tags" Target="../tags/tag75.xml"/><Relationship Id="rId3" Type="http://schemas.openxmlformats.org/officeDocument/2006/relationships/tags" Target="../tags/tag48.xml"/><Relationship Id="rId29" Type="http://schemas.openxmlformats.org/officeDocument/2006/relationships/tags" Target="../tags/tag74.xml"/><Relationship Id="rId28" Type="http://schemas.openxmlformats.org/officeDocument/2006/relationships/tags" Target="../tags/tag73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image" Target="../media/image5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image" Target="../media/image6.png"/><Relationship Id="rId10" Type="http://schemas.openxmlformats.org/officeDocument/2006/relationships/tags" Target="../tags/tag123.xml"/><Relationship Id="rId1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3" Type="http://schemas.openxmlformats.org/officeDocument/2006/relationships/slideLayout" Target="../slideLayouts/slideLayout12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tags" Target="../tags/tag128.xml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image" Target="../media/image7.png"/><Relationship Id="rId21" Type="http://schemas.openxmlformats.org/officeDocument/2006/relationships/slideLayout" Target="../slideLayouts/slideLayout12.xml"/><Relationship Id="rId20" Type="http://schemas.openxmlformats.org/officeDocument/2006/relationships/tags" Target="../tags/tag167.xml"/><Relationship Id="rId2" Type="http://schemas.openxmlformats.org/officeDocument/2006/relationships/tags" Target="../tags/tag150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椭圆 28"/>
          <p:cNvSpPr/>
          <p:nvPr>
            <p:custDataLst>
              <p:tags r:id="rId1"/>
            </p:custDataLst>
          </p:nvPr>
        </p:nvSpPr>
        <p:spPr>
          <a:xfrm>
            <a:off x="3213100" y="8264525"/>
            <a:ext cx="5189855" cy="4411345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2132965" y="8839835"/>
            <a:ext cx="3044825" cy="2588260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" name="图片 47" descr="groupLogin.ffafea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64350" cy="7611745"/>
          </a:xfrm>
          <a:prstGeom prst="rect">
            <a:avLst/>
          </a:prstGeom>
        </p:spPr>
      </p:pic>
      <p:sp>
        <p:nvSpPr>
          <p:cNvPr id="50" name="标题 49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844675" y="558553"/>
            <a:ext cx="2900363" cy="525780"/>
          </a:xfrm>
        </p:spPr>
        <p:txBody>
          <a:bodyPr anchor="ctr" anchorCtr="0">
            <a:scene3d>
              <a:camera prst="orthographicFront"/>
              <a:lightRig rig="threePt" dir="t"/>
            </a:scene3d>
          </a:bodyPr>
          <a:p>
            <a:pPr defTabSz="914400">
              <a:buClrTx/>
              <a:buSzTx/>
              <a:buFontTx/>
              <a:buNone/>
            </a:pPr>
            <a:r>
              <a:rPr sz="3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驭市</a:t>
            </a:r>
            <a:r>
              <a:rPr lang="en-US" sz="3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en-US" sz="3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产运销</a:t>
            </a:r>
            <a:endParaRPr sz="3000" b="1" kern="1200" baseline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标题 49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717290" y="6823710"/>
            <a:ext cx="2961005" cy="6584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齐货</a:t>
            </a:r>
            <a:r>
              <a:rPr lang="en-US" altLang="zh-CN" sz="2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齐账</a:t>
            </a:r>
            <a:r>
              <a:rPr lang="en-US" altLang="zh-CN" sz="2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齐秩序</a:t>
            </a:r>
            <a:endParaRPr lang="zh-CN" altLang="en-US" sz="2000" b="1" kern="1200" baseline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49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947160" y="7614920"/>
            <a:ext cx="2501265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ts val="2800"/>
              </a:lnSpc>
              <a:buClrTx/>
              <a:buSzTx/>
              <a:buFontTx/>
              <a:buNone/>
            </a:pPr>
            <a:r>
              <a:rPr lang="zh-CN" altLang="en-US" sz="20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驭市</a:t>
            </a:r>
            <a:r>
              <a:rPr lang="en-US" altLang="zh-CN" sz="20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驭策</a:t>
            </a:r>
            <a:r>
              <a:rPr lang="en-US" altLang="zh-CN" sz="20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驭省心</a:t>
            </a:r>
            <a:endParaRPr lang="zh-CN" altLang="en-US" sz="2000" b="1" kern="1200" baseline="0">
              <a:solidFill>
                <a:srgbClr val="17B4A3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740" y="9272270"/>
            <a:ext cx="230124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亮中科技（深圳）有限公司</a:t>
            </a:r>
            <a:endParaRPr lang="zh-CN" altLang="en-US" sz="1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1207135"/>
            <a:ext cx="4585970" cy="2228850"/>
          </a:xfrm>
          <a:prstGeom prst="rect">
            <a:avLst/>
          </a:prstGeom>
          <a:effectLst>
            <a:outerShdw blurRad="762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1810" y="3943350"/>
            <a:ext cx="4512945" cy="2181225"/>
          </a:xfrm>
          <a:prstGeom prst="rect">
            <a:avLst/>
          </a:prstGeom>
          <a:effectLst>
            <a:outerShdw blurRad="762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" y="6607175"/>
            <a:ext cx="4428490" cy="2142490"/>
          </a:xfrm>
          <a:prstGeom prst="rect">
            <a:avLst/>
          </a:prstGeom>
          <a:effectLst>
            <a:outerShdw blurRad="762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130040" y="2305438"/>
            <a:ext cx="961549" cy="4162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计划产量</a:t>
            </a:r>
            <a:endParaRPr lang="zh-CN" altLang="en-US" sz="14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14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073684" y="5022920"/>
            <a:ext cx="90916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实缴税费</a:t>
            </a:r>
            <a:endParaRPr lang="zh-CN" altLang="en-US" sz="14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237990" y="7520305"/>
            <a:ext cx="11880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资金记录</a:t>
            </a:r>
            <a:endParaRPr lang="zh-CN" altLang="en-US" sz="14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流程图: 文档 16"/>
          <p:cNvSpPr/>
          <p:nvPr>
            <p:custDataLst>
              <p:tags r:id="rId10"/>
            </p:custDataLst>
          </p:nvPr>
        </p:nvSpPr>
        <p:spPr>
          <a:xfrm>
            <a:off x="4184650" y="2632075"/>
            <a:ext cx="2314575" cy="1029335"/>
          </a:xfrm>
          <a:prstGeom prst="flowChartDocument">
            <a:avLst/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4346258" y="2730570"/>
            <a:ext cx="1996916" cy="755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有助于企业制定生产计划、安排资源、控制成本、预测收益。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流程图: 文档 18"/>
          <p:cNvSpPr/>
          <p:nvPr>
            <p:custDataLst>
              <p:tags r:id="rId12"/>
            </p:custDataLst>
          </p:nvPr>
        </p:nvSpPr>
        <p:spPr>
          <a:xfrm>
            <a:off x="4185920" y="5343525"/>
            <a:ext cx="2314575" cy="1113155"/>
          </a:xfrm>
          <a:prstGeom prst="flowChartDocument">
            <a:avLst/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4363561" y="5458054"/>
            <a:ext cx="200215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矿场对于不同时期的税费录入，传输至数据大屏进行综合税费展示。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流程图: 文档 20"/>
          <p:cNvSpPr/>
          <p:nvPr>
            <p:custDataLst>
              <p:tags r:id="rId14"/>
            </p:custDataLst>
          </p:nvPr>
        </p:nvSpPr>
        <p:spPr>
          <a:xfrm>
            <a:off x="4184650" y="7903210"/>
            <a:ext cx="2115820" cy="1081405"/>
          </a:xfrm>
          <a:prstGeom prst="flowChartDocument">
            <a:avLst/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4470876" y="8119339"/>
            <a:ext cx="18292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对矿场内合作用户的消费记录进行统计与查询。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27" name="矩形 26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产量、资金、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税费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0055" y="1105535"/>
            <a:ext cx="5908040" cy="2881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2915" y="4921885"/>
            <a:ext cx="5885180" cy="591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煤矿数据大屏是一个集成多种关键信息和数据展示的可视化工具，用于实时监控和管理煤矿的各种运营数据。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520700" y="5653405"/>
            <a:ext cx="571627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煤矿数据大屏通过集成这些关键信息和数据，为煤矿企业提供了一个全面、实时、可视化的管理工具，有助企业优化决策、提高效率、降低成本、提升竞争力。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>
            <p:custDataLst>
              <p:tags r:id="rId4"/>
            </p:custDataLst>
          </p:nvPr>
        </p:nvGrpSpPr>
        <p:grpSpPr>
          <a:xfrm>
            <a:off x="463391" y="6764090"/>
            <a:ext cx="1736408" cy="818674"/>
            <a:chOff x="509" y="5740"/>
            <a:chExt cx="3646" cy="1719"/>
          </a:xfrm>
        </p:grpSpPr>
        <p:sp>
          <p:nvSpPr>
            <p:cNvPr id="13" name="圆角矩形 12"/>
            <p:cNvSpPr/>
            <p:nvPr>
              <p:custDataLst>
                <p:tags r:id="rId5"/>
              </p:custDataLst>
            </p:nvPr>
          </p:nvSpPr>
          <p:spPr>
            <a:xfrm>
              <a:off x="509" y="5740"/>
              <a:ext cx="3646" cy="1719"/>
            </a:xfrm>
            <a:prstGeom prst="roundRect">
              <a:avLst>
                <a:gd name="adj" fmla="val 7852"/>
              </a:avLst>
            </a:prstGeom>
            <a:solidFill>
              <a:srgbClr val="E3FCF9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623" y="6288"/>
              <a:ext cx="3352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快速了解销售情况，预测未来销售趋势，以便及时调整销售策略。</a:t>
              </a:r>
              <a:endParaRPr lang="zh-CN" altLang="en-US" sz="900"/>
            </a:p>
          </p:txBody>
        </p:sp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623" y="5854"/>
              <a:ext cx="1398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9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销售趋势</a:t>
              </a:r>
              <a:endParaRPr lang="zh-CN" altLang="en-US" sz="9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8"/>
            </p:custDataLst>
          </p:nvPr>
        </p:nvGrpSpPr>
        <p:grpSpPr>
          <a:xfrm>
            <a:off x="2515553" y="6764090"/>
            <a:ext cx="1736408" cy="818674"/>
            <a:chOff x="5272" y="5740"/>
            <a:chExt cx="3646" cy="1719"/>
          </a:xfrm>
        </p:grpSpPr>
        <p:sp>
          <p:nvSpPr>
            <p:cNvPr id="25" name="圆角矩形 24"/>
            <p:cNvSpPr/>
            <p:nvPr>
              <p:custDataLst>
                <p:tags r:id="rId9"/>
              </p:custDataLst>
            </p:nvPr>
          </p:nvSpPr>
          <p:spPr>
            <a:xfrm>
              <a:off x="5272" y="5740"/>
              <a:ext cx="3646" cy="1719"/>
            </a:xfrm>
            <a:prstGeom prst="roundRect">
              <a:avLst>
                <a:gd name="adj" fmla="val 7852"/>
              </a:avLst>
            </a:prstGeom>
            <a:solidFill>
              <a:srgbClr val="E3FCF9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0" name="文本框 29"/>
            <p:cNvSpPr txBox="1"/>
            <p:nvPr>
              <p:custDataLst>
                <p:tags r:id="rId10"/>
              </p:custDataLst>
            </p:nvPr>
          </p:nvSpPr>
          <p:spPr>
            <a:xfrm>
              <a:off x="5499" y="6245"/>
              <a:ext cx="3241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能够清晰地看到与哪些商户建立了合作关系，以及这些</a:t>
              </a:r>
              <a:r>
                <a:rPr lang="zh-CN" altLang="en-US" sz="900">
                  <a:sym typeface="+mn-ea"/>
                </a:rPr>
                <a:t>合作</a:t>
              </a:r>
              <a:r>
                <a:rPr lang="zh-CN" altLang="en-US" sz="900"/>
                <a:t>商户的业绩情况。</a:t>
              </a:r>
              <a:endParaRPr lang="zh-CN" altLang="en-US" sz="900"/>
            </a:p>
          </p:txBody>
        </p:sp>
        <p:sp>
          <p:nvSpPr>
            <p:cNvPr id="31" name="文本框 30"/>
            <p:cNvSpPr txBox="1"/>
            <p:nvPr>
              <p:custDataLst>
                <p:tags r:id="rId11"/>
              </p:custDataLst>
            </p:nvPr>
          </p:nvSpPr>
          <p:spPr>
            <a:xfrm>
              <a:off x="5499" y="5854"/>
              <a:ext cx="1493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9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合作商户</a:t>
              </a:r>
              <a:endParaRPr lang="zh-CN" altLang="en-US" sz="9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12"/>
            </p:custDataLst>
          </p:nvPr>
        </p:nvGrpSpPr>
        <p:grpSpPr>
          <a:xfrm>
            <a:off x="4598194" y="6764090"/>
            <a:ext cx="1736408" cy="818674"/>
            <a:chOff x="9922" y="5740"/>
            <a:chExt cx="3646" cy="1719"/>
          </a:xfrm>
        </p:grpSpPr>
        <p:sp>
          <p:nvSpPr>
            <p:cNvPr id="27" name="圆角矩形 26"/>
            <p:cNvSpPr/>
            <p:nvPr>
              <p:custDataLst>
                <p:tags r:id="rId13"/>
              </p:custDataLst>
            </p:nvPr>
          </p:nvSpPr>
          <p:spPr>
            <a:xfrm>
              <a:off x="9922" y="5740"/>
              <a:ext cx="3646" cy="1719"/>
            </a:xfrm>
            <a:prstGeom prst="roundRect">
              <a:avLst>
                <a:gd name="adj" fmla="val 7852"/>
              </a:avLst>
            </a:prstGeom>
            <a:solidFill>
              <a:srgbClr val="E3FCF9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2" name="文本框 31"/>
            <p:cNvSpPr txBox="1"/>
            <p:nvPr>
              <p:custDataLst>
                <p:tags r:id="rId14"/>
              </p:custDataLst>
            </p:nvPr>
          </p:nvSpPr>
          <p:spPr>
            <a:xfrm>
              <a:off x="10085" y="5857"/>
              <a:ext cx="2485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9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煤价格波动趋势</a:t>
              </a:r>
              <a:endParaRPr lang="zh-CN" altLang="en-US" sz="9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5"/>
              </p:custDataLst>
            </p:nvPr>
          </p:nvSpPr>
          <p:spPr>
            <a:xfrm>
              <a:off x="10106" y="6307"/>
              <a:ext cx="3164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了解哪些煤炭种类更受市场欢迎，以便优化生产结构。</a:t>
              </a:r>
              <a:endParaRPr lang="zh-CN" altLang="en-US" sz="900"/>
            </a:p>
          </p:txBody>
        </p:sp>
      </p:grpSp>
      <p:grpSp>
        <p:nvGrpSpPr>
          <p:cNvPr id="42" name="组合 41"/>
          <p:cNvGrpSpPr/>
          <p:nvPr>
            <p:custDataLst>
              <p:tags r:id="rId16"/>
            </p:custDataLst>
          </p:nvPr>
        </p:nvGrpSpPr>
        <p:grpSpPr>
          <a:xfrm>
            <a:off x="463391" y="7887564"/>
            <a:ext cx="1736408" cy="818674"/>
            <a:chOff x="509" y="8099"/>
            <a:chExt cx="3646" cy="1719"/>
          </a:xfrm>
        </p:grpSpPr>
        <p:sp>
          <p:nvSpPr>
            <p:cNvPr id="17" name="圆角矩形 16"/>
            <p:cNvSpPr/>
            <p:nvPr>
              <p:custDataLst>
                <p:tags r:id="rId17"/>
              </p:custDataLst>
            </p:nvPr>
          </p:nvSpPr>
          <p:spPr>
            <a:xfrm>
              <a:off x="509" y="8099"/>
              <a:ext cx="3646" cy="1719"/>
            </a:xfrm>
            <a:prstGeom prst="roundRect">
              <a:avLst>
                <a:gd name="adj" fmla="val 7852"/>
              </a:avLst>
            </a:prstGeom>
            <a:solidFill>
              <a:srgbClr val="E3FCF9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4" name="文本框 33"/>
            <p:cNvSpPr txBox="1"/>
            <p:nvPr>
              <p:custDataLst>
                <p:tags r:id="rId18"/>
              </p:custDataLst>
            </p:nvPr>
          </p:nvSpPr>
          <p:spPr>
            <a:xfrm>
              <a:off x="628" y="8235"/>
              <a:ext cx="1797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9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销售地排行</a:t>
              </a:r>
              <a:endParaRPr lang="zh-CN" altLang="en-US" sz="9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9"/>
              </p:custDataLst>
            </p:nvPr>
          </p:nvSpPr>
          <p:spPr>
            <a:xfrm>
              <a:off x="624" y="8689"/>
              <a:ext cx="3087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了解哪些地区的市场需求更大，以便制定有针对性的销售策略。</a:t>
              </a:r>
              <a:endParaRPr lang="zh-CN" altLang="en-US" sz="900"/>
            </a:p>
          </p:txBody>
        </p:sp>
      </p:grpSp>
      <p:grpSp>
        <p:nvGrpSpPr>
          <p:cNvPr id="44" name="组合 43"/>
          <p:cNvGrpSpPr/>
          <p:nvPr>
            <p:custDataLst>
              <p:tags r:id="rId20"/>
            </p:custDataLst>
          </p:nvPr>
        </p:nvGrpSpPr>
        <p:grpSpPr>
          <a:xfrm>
            <a:off x="2515553" y="7887564"/>
            <a:ext cx="1736408" cy="818674"/>
            <a:chOff x="5272" y="8099"/>
            <a:chExt cx="3646" cy="1719"/>
          </a:xfrm>
        </p:grpSpPr>
        <p:sp>
          <p:nvSpPr>
            <p:cNvPr id="26" name="圆角矩形 25"/>
            <p:cNvSpPr/>
            <p:nvPr>
              <p:custDataLst>
                <p:tags r:id="rId21"/>
              </p:custDataLst>
            </p:nvPr>
          </p:nvSpPr>
          <p:spPr>
            <a:xfrm>
              <a:off x="5272" y="8099"/>
              <a:ext cx="3646" cy="1719"/>
            </a:xfrm>
            <a:prstGeom prst="roundRect">
              <a:avLst>
                <a:gd name="adj" fmla="val 7852"/>
              </a:avLst>
            </a:prstGeom>
            <a:solidFill>
              <a:srgbClr val="E3FCF9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7" name="文本框 36"/>
            <p:cNvSpPr txBox="1"/>
            <p:nvPr>
              <p:custDataLst>
                <p:tags r:id="rId22"/>
              </p:custDataLst>
            </p:nvPr>
          </p:nvSpPr>
          <p:spPr>
            <a:xfrm>
              <a:off x="5499" y="8235"/>
              <a:ext cx="2191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9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区域车辆统计</a:t>
              </a:r>
              <a:endParaRPr lang="zh-CN" altLang="en-US" sz="9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23"/>
              </p:custDataLst>
            </p:nvPr>
          </p:nvSpPr>
          <p:spPr>
            <a:xfrm>
              <a:off x="5500" y="8651"/>
              <a:ext cx="3127" cy="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了解车辆分布情况，优化运输路线，提高运输效率。</a:t>
              </a:r>
              <a:endParaRPr lang="zh-CN" altLang="en-US" sz="900"/>
            </a:p>
          </p:txBody>
        </p:sp>
      </p:grpSp>
      <p:grpSp>
        <p:nvGrpSpPr>
          <p:cNvPr id="46" name="组合 45"/>
          <p:cNvGrpSpPr/>
          <p:nvPr>
            <p:custDataLst>
              <p:tags r:id="rId24"/>
            </p:custDataLst>
          </p:nvPr>
        </p:nvGrpSpPr>
        <p:grpSpPr>
          <a:xfrm>
            <a:off x="4598194" y="7887564"/>
            <a:ext cx="1736408" cy="818674"/>
            <a:chOff x="9922" y="8099"/>
            <a:chExt cx="3646" cy="1719"/>
          </a:xfrm>
        </p:grpSpPr>
        <p:sp>
          <p:nvSpPr>
            <p:cNvPr id="28" name="圆角矩形 27"/>
            <p:cNvSpPr/>
            <p:nvPr>
              <p:custDataLst>
                <p:tags r:id="rId25"/>
              </p:custDataLst>
            </p:nvPr>
          </p:nvSpPr>
          <p:spPr>
            <a:xfrm>
              <a:off x="9922" y="8099"/>
              <a:ext cx="3646" cy="1719"/>
            </a:xfrm>
            <a:prstGeom prst="roundRect">
              <a:avLst>
                <a:gd name="adj" fmla="val 7852"/>
              </a:avLst>
            </a:prstGeom>
            <a:solidFill>
              <a:srgbClr val="E3FCF9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9" name="文本框 38"/>
            <p:cNvSpPr txBox="1"/>
            <p:nvPr>
              <p:custDataLst>
                <p:tags r:id="rId26"/>
              </p:custDataLst>
            </p:nvPr>
          </p:nvSpPr>
          <p:spPr>
            <a:xfrm>
              <a:off x="10085" y="8651"/>
              <a:ext cx="3279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加强车辆管理，确保运输安全，同时及时处理违规行为，维护企业形象。</a:t>
              </a:r>
              <a:endParaRPr lang="zh-CN" altLang="en-US" sz="900"/>
            </a:p>
          </p:txBody>
        </p:sp>
        <p:sp>
          <p:nvSpPr>
            <p:cNvPr id="40" name="文本框 39"/>
            <p:cNvSpPr txBox="1"/>
            <p:nvPr>
              <p:custDataLst>
                <p:tags r:id="rId27"/>
              </p:custDataLst>
            </p:nvPr>
          </p:nvSpPr>
          <p:spPr>
            <a:xfrm>
              <a:off x="10107" y="8255"/>
              <a:ext cx="2061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9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车辆举报信息</a:t>
              </a:r>
              <a:endParaRPr lang="zh-CN" altLang="en-US" sz="9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2708910" y="4317365"/>
            <a:ext cx="15233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产运销数据大屏</a:t>
            </a:r>
            <a:endParaRPr lang="zh-CN" altLang="en-US" sz="1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28"/>
            </p:custDataLst>
          </p:nvPr>
        </p:nvSpPr>
        <p:spPr>
          <a:xfrm>
            <a:off x="1795145" y="6548349"/>
            <a:ext cx="39497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000" b="1">
                <a:ln w="15875">
                  <a:solidFill>
                    <a:schemeClr val="accent1"/>
                  </a:solidFill>
                </a:ln>
                <a:noFill/>
                <a:effectLst/>
              </a:rPr>
              <a:t>1</a:t>
            </a:r>
            <a:endParaRPr lang="en-US" altLang="zh-CN" sz="3000" b="1">
              <a:ln w="15875">
                <a:solidFill>
                  <a:schemeClr val="accent1"/>
                </a:solidFill>
              </a:ln>
              <a:noFill/>
              <a:effectLst/>
            </a:endParaRPr>
          </a:p>
        </p:txBody>
      </p:sp>
      <p:sp>
        <p:nvSpPr>
          <p:cNvPr id="50" name="矩形 49"/>
          <p:cNvSpPr/>
          <p:nvPr>
            <p:custDataLst>
              <p:tags r:id="rId29"/>
            </p:custDataLst>
          </p:nvPr>
        </p:nvSpPr>
        <p:spPr>
          <a:xfrm>
            <a:off x="3866833" y="6500724"/>
            <a:ext cx="39497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000" b="1">
                <a:ln w="15875">
                  <a:solidFill>
                    <a:schemeClr val="accent1"/>
                  </a:solidFill>
                </a:ln>
                <a:noFill/>
                <a:effectLst/>
              </a:rPr>
              <a:t>2</a:t>
            </a:r>
            <a:endParaRPr lang="en-US" altLang="zh-CN" sz="3000" b="1">
              <a:ln w="15875">
                <a:solidFill>
                  <a:schemeClr val="accent1"/>
                </a:solidFill>
              </a:ln>
              <a:noFill/>
              <a:effectLst/>
            </a:endParaRPr>
          </a:p>
        </p:txBody>
      </p:sp>
      <p:sp>
        <p:nvSpPr>
          <p:cNvPr id="51" name="矩形 50"/>
          <p:cNvSpPr/>
          <p:nvPr>
            <p:custDataLst>
              <p:tags r:id="rId30"/>
            </p:custDataLst>
          </p:nvPr>
        </p:nvSpPr>
        <p:spPr>
          <a:xfrm>
            <a:off x="5943759" y="6510249"/>
            <a:ext cx="39497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000" b="1">
                <a:ln w="15875">
                  <a:solidFill>
                    <a:schemeClr val="accent1"/>
                  </a:solidFill>
                </a:ln>
                <a:noFill/>
                <a:effectLst/>
              </a:rPr>
              <a:t>3</a:t>
            </a:r>
            <a:endParaRPr lang="en-US" altLang="zh-CN" sz="3000" b="1">
              <a:ln w="15875">
                <a:solidFill>
                  <a:schemeClr val="accent1"/>
                </a:solidFill>
              </a:ln>
              <a:noFill/>
              <a:effectLst/>
            </a:endParaRPr>
          </a:p>
        </p:txBody>
      </p:sp>
      <p:sp>
        <p:nvSpPr>
          <p:cNvPr id="52" name="矩形 51"/>
          <p:cNvSpPr/>
          <p:nvPr>
            <p:custDataLst>
              <p:tags r:id="rId31"/>
            </p:custDataLst>
          </p:nvPr>
        </p:nvSpPr>
        <p:spPr>
          <a:xfrm>
            <a:off x="1785620" y="7682300"/>
            <a:ext cx="39497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000" b="1">
                <a:ln w="15875">
                  <a:solidFill>
                    <a:schemeClr val="accent1"/>
                  </a:solidFill>
                </a:ln>
                <a:noFill/>
                <a:effectLst/>
              </a:rPr>
              <a:t>4</a:t>
            </a:r>
            <a:endParaRPr lang="en-US" altLang="zh-CN" sz="3000" b="1">
              <a:ln w="15875">
                <a:solidFill>
                  <a:schemeClr val="accent1"/>
                </a:solidFill>
              </a:ln>
              <a:noFill/>
              <a:effectLst/>
            </a:endParaRPr>
          </a:p>
        </p:txBody>
      </p:sp>
      <p:sp>
        <p:nvSpPr>
          <p:cNvPr id="53" name="矩形 52"/>
          <p:cNvSpPr/>
          <p:nvPr>
            <p:custDataLst>
              <p:tags r:id="rId32"/>
            </p:custDataLst>
          </p:nvPr>
        </p:nvSpPr>
        <p:spPr>
          <a:xfrm>
            <a:off x="3837782" y="7638485"/>
            <a:ext cx="39497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000" b="1">
                <a:ln w="15875">
                  <a:solidFill>
                    <a:schemeClr val="accent1"/>
                  </a:solidFill>
                </a:ln>
                <a:noFill/>
                <a:effectLst/>
              </a:rPr>
              <a:t>5</a:t>
            </a:r>
            <a:endParaRPr lang="en-US" altLang="zh-CN" sz="3000" b="1">
              <a:ln w="15875">
                <a:solidFill>
                  <a:schemeClr val="accent1"/>
                </a:solidFill>
              </a:ln>
              <a:noFill/>
              <a:effectLst/>
            </a:endParaRPr>
          </a:p>
        </p:txBody>
      </p:sp>
      <p:sp>
        <p:nvSpPr>
          <p:cNvPr id="54" name="矩形 53"/>
          <p:cNvSpPr/>
          <p:nvPr>
            <p:custDataLst>
              <p:tags r:id="rId33"/>
            </p:custDataLst>
          </p:nvPr>
        </p:nvSpPr>
        <p:spPr>
          <a:xfrm>
            <a:off x="5889943" y="7628960"/>
            <a:ext cx="39497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000" b="1">
                <a:ln w="15875">
                  <a:solidFill>
                    <a:schemeClr val="accent1"/>
                  </a:solidFill>
                </a:ln>
                <a:noFill/>
                <a:effectLst/>
              </a:rPr>
              <a:t>6</a:t>
            </a:r>
            <a:endParaRPr lang="en-US" altLang="zh-CN" sz="3000" b="1">
              <a:ln w="15875">
                <a:solidFill>
                  <a:schemeClr val="accent1"/>
                </a:solidFill>
              </a:ln>
              <a:noFill/>
              <a:effectLst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7" name="矩形 6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实时统计</a:t>
            </a:r>
            <a:r>
              <a:rPr lang="en-US" altLang="zh-CN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大屏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椭圆 28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6" name="图片 5" descr="实用新型专利证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6279515"/>
            <a:ext cx="1459865" cy="2063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 descr="发明专利证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" y="6279515"/>
            <a:ext cx="1459230" cy="20154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pic>
        <p:nvPicPr>
          <p:cNvPr id="8" name="图片 7" descr="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0" y="1279525"/>
            <a:ext cx="1536700" cy="20643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1" name="图片 10" descr="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010" y="1279525"/>
            <a:ext cx="1689735" cy="21062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5" name="图片 14" descr="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875" y="3743325"/>
            <a:ext cx="1597660" cy="20643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6" name="图片 15" descr="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45" y="3743325"/>
            <a:ext cx="1518285" cy="20650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pic>
        <p:nvPicPr>
          <p:cNvPr id="3" name="图片 2" descr="7200"/>
          <p:cNvPicPr>
            <a:picLocks noChangeAspect="1"/>
          </p:cNvPicPr>
          <p:nvPr/>
        </p:nvPicPr>
        <p:blipFill>
          <a:blip r:embed="rId9"/>
          <a:srcRect r="-1405" b="4611"/>
          <a:stretch>
            <a:fillRect/>
          </a:stretch>
        </p:blipFill>
        <p:spPr>
          <a:xfrm>
            <a:off x="4481195" y="1224915"/>
            <a:ext cx="1628140" cy="2143125"/>
          </a:xfrm>
          <a:prstGeom prst="rect">
            <a:avLst/>
          </a:prstGeom>
        </p:spPr>
      </p:pic>
      <p:pic>
        <p:nvPicPr>
          <p:cNvPr id="5" name="图片 4" descr="7200最终变更"/>
          <p:cNvPicPr>
            <a:picLocks noChangeAspect="1"/>
          </p:cNvPicPr>
          <p:nvPr/>
        </p:nvPicPr>
        <p:blipFill>
          <a:blip r:embed="rId10"/>
          <a:srcRect r="-403" b="7082"/>
          <a:stretch>
            <a:fillRect/>
          </a:stretch>
        </p:blipFill>
        <p:spPr>
          <a:xfrm>
            <a:off x="4486275" y="3743960"/>
            <a:ext cx="1705610" cy="206375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10" name="矩形 9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资质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荣誉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椭圆 28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5" name="图片 4" descr="EDI证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15" y="3439795"/>
            <a:ext cx="3796030" cy="5365115"/>
          </a:xfrm>
          <a:prstGeom prst="rect">
            <a:avLst/>
          </a:prstGeom>
        </p:spPr>
      </p:pic>
      <p:pic>
        <p:nvPicPr>
          <p:cNvPr id="12" name="图片 11" descr="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" y="1207770"/>
            <a:ext cx="2465070" cy="18059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3" name="图片 12" descr="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340" y="1207770"/>
            <a:ext cx="2498725" cy="18122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algn="ctr" rotWithShape="0">
              <a:prstClr val="black">
                <a:alpha val="13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7" name="矩形 6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资质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荣誉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7113023"/>
            <a:ext cx="6858000" cy="1646873"/>
          </a:xfrm>
          <a:prstGeom prst="rect">
            <a:avLst/>
          </a:prstGeom>
          <a:solidFill>
            <a:srgbClr val="17B4A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>
            <a:biLevel thresh="50000"/>
          </a:blip>
          <a:stretch>
            <a:fillRect/>
          </a:stretch>
        </p:blipFill>
        <p:spPr>
          <a:xfrm>
            <a:off x="512445" y="7592130"/>
            <a:ext cx="590550" cy="738188"/>
          </a:xfrm>
          <a:prstGeom prst="rect">
            <a:avLst/>
          </a:prstGeom>
        </p:spPr>
      </p:pic>
      <p:sp>
        <p:nvSpPr>
          <p:cNvPr id="50" name="标题 49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464401" y="7545140"/>
            <a:ext cx="3384709" cy="834866"/>
          </a:xfrm>
          <a:noFill/>
        </p:spPr>
        <p:txBody>
          <a:bodyPr anchor="ctr" anchorCtr="0">
            <a:scene3d>
              <a:camera prst="orthographicFront"/>
              <a:lightRig rig="threePt" dir="t"/>
            </a:scene3d>
          </a:bodyPr>
          <a:p>
            <a:pPr defTabSz="914400">
              <a:buClrTx/>
              <a:buSzTx/>
              <a:buFontTx/>
              <a:buNone/>
            </a:pPr>
            <a:r>
              <a:rPr sz="33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驭市</a:t>
            </a:r>
            <a:r>
              <a:rPr lang="en-US" sz="33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3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en-US" sz="33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300" b="1" kern="1200" baseline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产运销</a:t>
            </a:r>
            <a:endParaRPr sz="3300" b="1" kern="1200" baseline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4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594610" y="1931035"/>
            <a:ext cx="654685" cy="25215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2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</a:t>
            </a:r>
            <a:endParaRPr lang="zh-CN" altLang="en-US" sz="3200" b="1" kern="1200" baseline="0">
              <a:solidFill>
                <a:srgbClr val="17B4A3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2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endParaRPr lang="zh-CN" altLang="en-US" sz="3200" b="1" kern="1200" baseline="0">
              <a:solidFill>
                <a:srgbClr val="17B4A3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2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</a:t>
            </a:r>
            <a:endParaRPr lang="zh-CN" altLang="en-US" sz="3200" b="1" kern="1200" baseline="0">
              <a:solidFill>
                <a:srgbClr val="17B4A3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2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</a:t>
            </a:r>
            <a:endParaRPr lang="zh-CN" altLang="en-US" sz="3200" b="1" kern="1200" baseline="0">
              <a:solidFill>
                <a:srgbClr val="17B4A3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3200" b="1" kern="1200" baseline="0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200" b="1" kern="1200" baseline="0">
              <a:solidFill>
                <a:srgbClr val="17B4A3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29000" y="2821940"/>
            <a:ext cx="575310" cy="2577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defTabSz="91440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200" b="1">
                <a:solidFill>
                  <a:srgbClr val="17B4A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首选驭市</a:t>
            </a:r>
            <a:endParaRPr lang="zh-CN" altLang="en-US" sz="3200" b="1">
              <a:solidFill>
                <a:srgbClr val="17B4A3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3235" y="8912860"/>
            <a:ext cx="230124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亮中科技（深圳）有限公司</a:t>
            </a:r>
            <a:endParaRPr lang="zh-CN" altLang="en-US" sz="1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椭圆 28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pSp>
        <p:nvGrpSpPr>
          <p:cNvPr id="5" name="组合 4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2" name="矩形 1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采购商城</a:t>
              </a:r>
              <a:r>
                <a:rPr lang="en-US" altLang="zh-CN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- </a:t>
              </a:r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发布商品</a:t>
              </a:r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2906395" y="2971076"/>
            <a:ext cx="1214438" cy="1214438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采购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商城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770664" y="1458983"/>
            <a:ext cx="679133" cy="679133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发布商品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860800" y="1351350"/>
            <a:ext cx="535781" cy="535781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种类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459798" y="2107159"/>
            <a:ext cx="535781" cy="535781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类型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6"/>
            </p:custDataLst>
          </p:nvPr>
        </p:nvSpPr>
        <p:spPr>
          <a:xfrm>
            <a:off x="4238466" y="1999050"/>
            <a:ext cx="535781" cy="535781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价格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4876641" y="2783910"/>
            <a:ext cx="1126331" cy="1126331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988536" y="1782833"/>
            <a:ext cx="1081564" cy="1081564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矿场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出售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60563" y="2539118"/>
            <a:ext cx="1080135" cy="7562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 flipV="1">
            <a:off x="1960563" y="1890941"/>
            <a:ext cx="918210" cy="324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V="1">
            <a:off x="3418364" y="1621384"/>
            <a:ext cx="550069" cy="107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3364548" y="1890941"/>
            <a:ext cx="333851" cy="324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>
            <a:off x="3364548" y="1837125"/>
            <a:ext cx="982028" cy="324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>
            <a:off x="3148806" y="1999050"/>
            <a:ext cx="108109" cy="1133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 flipV="1">
            <a:off x="4012724" y="3349219"/>
            <a:ext cx="972026" cy="216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15"/>
            </p:custDataLst>
          </p:nvPr>
        </p:nvSpPr>
        <p:spPr>
          <a:xfrm>
            <a:off x="1582420" y="3511144"/>
            <a:ext cx="1067753" cy="1067753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</a:rPr>
              <a:t>分销商代理</a:t>
            </a:r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6"/>
            </p:custDataLst>
          </p:nvPr>
        </p:nvCxnSpPr>
        <p:spPr>
          <a:xfrm flipH="1" flipV="1">
            <a:off x="1744821" y="2647226"/>
            <a:ext cx="323850" cy="10801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7"/>
            </p:custDataLst>
          </p:nvPr>
        </p:nvCxnSpPr>
        <p:spPr>
          <a:xfrm flipH="1">
            <a:off x="2608739" y="3727361"/>
            <a:ext cx="378143" cy="161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36771" y="5323275"/>
            <a:ext cx="1059180" cy="271939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线上采购</a:t>
            </a:r>
            <a:endParaRPr lang="zh-CN" altLang="en-US" sz="16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6605" y="5815965"/>
            <a:ext cx="482981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提高工作效率：引入互联网云平台信息化和物联网智能化技术，大幅度减少人工干预降低交易成本、提高交易效率，实现快速响应。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6605" y="6680200"/>
            <a:ext cx="491426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优化资源配置：可通过对在线数据的实时分析和处理，实现煤矿资源的精准匹配，有助合理调配人力、物力，提高资源利用率。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6605" y="7616190"/>
            <a:ext cx="484187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推动产业升级：产运销三位一体智能煤矿平台是煤矿产业升级的重要方向之一，通过引入智能化、自动化提升整体的科技含量和竞争力，推动煤矿产业可持续发展，提高整体效益。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18"/>
            </p:custDataLst>
          </p:nvPr>
        </p:nvCxnSpPr>
        <p:spPr>
          <a:xfrm flipH="1">
            <a:off x="2284413" y="2052866"/>
            <a:ext cx="701993" cy="1566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" name="图片 31" descr="路径 2"/>
          <p:cNvPicPr>
            <a:picLocks noChangeAspect="1"/>
          </p:cNvPicPr>
          <p:nvPr/>
        </p:nvPicPr>
        <p:blipFill>
          <a:blip r:embed="rId1">
            <a:alphaModFix amt="34000"/>
          </a:blip>
          <a:stretch>
            <a:fillRect/>
          </a:stretch>
        </p:blipFill>
        <p:spPr>
          <a:xfrm>
            <a:off x="1007110" y="1259205"/>
            <a:ext cx="1344930" cy="1130300"/>
          </a:xfrm>
          <a:prstGeom prst="rect">
            <a:avLst/>
          </a:prstGeom>
          <a:noFill/>
        </p:spPr>
      </p:pic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aphicFrame>
        <p:nvGraphicFramePr>
          <p:cNvPr id="5" name="对象 4"/>
          <p:cNvGraphicFramePr/>
          <p:nvPr>
            <p:custDataLst>
              <p:tags r:id="rId4"/>
            </p:custDataLst>
          </p:nvPr>
        </p:nvGraphicFramePr>
        <p:xfrm>
          <a:off x="1988820" y="1999615"/>
          <a:ext cx="283781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7752715" imgH="8296275" progId="PI3.Image">
                  <p:embed/>
                </p:oleObj>
              </mc:Choice>
              <mc:Fallback>
                <p:oleObj name="" r:id="rId5" imgW="7752715" imgH="8296275" progId="PI3.Imag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8820" y="1999615"/>
                        <a:ext cx="2837815" cy="153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 descr="00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90" y="755015"/>
            <a:ext cx="1120775" cy="2299970"/>
          </a:xfrm>
          <a:prstGeom prst="rect">
            <a:avLst/>
          </a:prstGeom>
        </p:spPr>
      </p:pic>
      <p:grpSp>
        <p:nvGrpSpPr>
          <p:cNvPr id="53" name="组合 52"/>
          <p:cNvGrpSpPr/>
          <p:nvPr>
            <p:custDataLst>
              <p:tags r:id="rId8"/>
            </p:custDataLst>
          </p:nvPr>
        </p:nvGrpSpPr>
        <p:grpSpPr>
          <a:xfrm>
            <a:off x="353060" y="4230370"/>
            <a:ext cx="6102350" cy="4689475"/>
            <a:chOff x="1757" y="2112"/>
            <a:chExt cx="10518" cy="6521"/>
          </a:xfrm>
        </p:grpSpPr>
        <p:sp>
          <p:nvSpPr>
            <p:cNvPr id="33" name="圆角矩形 32"/>
            <p:cNvSpPr/>
            <p:nvPr>
              <p:custDataLst>
                <p:tags r:id="rId9"/>
              </p:custDataLst>
            </p:nvPr>
          </p:nvSpPr>
          <p:spPr>
            <a:xfrm>
              <a:off x="1757" y="2112"/>
              <a:ext cx="3141" cy="3005"/>
            </a:xfrm>
            <a:prstGeom prst="roundRect">
              <a:avLst>
                <a:gd name="adj" fmla="val 5410"/>
              </a:avLst>
            </a:prstGeom>
            <a:solidFill>
              <a:schemeClr val="accent1">
                <a:alpha val="44000"/>
              </a:schemeClr>
            </a:solidFill>
            <a:ln>
              <a:noFill/>
            </a:ln>
            <a:effectLst>
              <a:reflection stA="28000" endA="300" endPos="38500" dist="50800" dir="5400000" sy="-100000" algn="bl" rotWithShape="0"/>
              <a:softEdge rad="25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4" name="圆角矩形 33"/>
            <p:cNvSpPr/>
            <p:nvPr>
              <p:custDataLst>
                <p:tags r:id="rId10"/>
              </p:custDataLst>
            </p:nvPr>
          </p:nvSpPr>
          <p:spPr>
            <a:xfrm>
              <a:off x="5417" y="2112"/>
              <a:ext cx="3141" cy="3005"/>
            </a:xfrm>
            <a:prstGeom prst="roundRect">
              <a:avLst>
                <a:gd name="adj" fmla="val 5410"/>
              </a:avLst>
            </a:prstGeom>
            <a:solidFill>
              <a:schemeClr val="accent1">
                <a:alpha val="44000"/>
              </a:schemeClr>
            </a:solidFill>
            <a:ln>
              <a:noFill/>
            </a:ln>
            <a:effectLst>
              <a:reflection stA="28000" endA="300" endPos="38500" dist="50800" dir="5400000" sy="-100000" algn="bl" rotWithShape="0"/>
              <a:softEdge rad="25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5" name="圆角矩形 34"/>
            <p:cNvSpPr/>
            <p:nvPr>
              <p:custDataLst>
                <p:tags r:id="rId11"/>
              </p:custDataLst>
            </p:nvPr>
          </p:nvSpPr>
          <p:spPr>
            <a:xfrm>
              <a:off x="9128" y="2112"/>
              <a:ext cx="3141" cy="3005"/>
            </a:xfrm>
            <a:prstGeom prst="roundRect">
              <a:avLst>
                <a:gd name="adj" fmla="val 5410"/>
              </a:avLst>
            </a:prstGeom>
            <a:solidFill>
              <a:schemeClr val="accent1">
                <a:alpha val="44000"/>
              </a:schemeClr>
            </a:solidFill>
            <a:ln>
              <a:noFill/>
            </a:ln>
            <a:effectLst>
              <a:reflection stA="28000" endA="300" endPos="38500" dist="50800" dir="5400000" sy="-100000" algn="bl" rotWithShape="0"/>
              <a:softEdge rad="25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6" name="圆角矩形 35"/>
            <p:cNvSpPr/>
            <p:nvPr>
              <p:custDataLst>
                <p:tags r:id="rId12"/>
              </p:custDataLst>
            </p:nvPr>
          </p:nvSpPr>
          <p:spPr>
            <a:xfrm>
              <a:off x="1763" y="5628"/>
              <a:ext cx="3141" cy="3005"/>
            </a:xfrm>
            <a:prstGeom prst="roundRect">
              <a:avLst>
                <a:gd name="adj" fmla="val 5410"/>
              </a:avLst>
            </a:prstGeom>
            <a:solidFill>
              <a:schemeClr val="accent1">
                <a:alpha val="44000"/>
              </a:schemeClr>
            </a:solidFill>
            <a:ln>
              <a:noFill/>
            </a:ln>
            <a:effectLst>
              <a:reflection stA="28000" endA="300" endPos="38500" dist="50800" dir="5400000" sy="-100000" algn="bl" rotWithShape="0"/>
              <a:softEdge rad="25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7" name="圆角矩形 36"/>
            <p:cNvSpPr/>
            <p:nvPr>
              <p:custDataLst>
                <p:tags r:id="rId13"/>
              </p:custDataLst>
            </p:nvPr>
          </p:nvSpPr>
          <p:spPr>
            <a:xfrm>
              <a:off x="5423" y="5628"/>
              <a:ext cx="3141" cy="3005"/>
            </a:xfrm>
            <a:prstGeom prst="roundRect">
              <a:avLst>
                <a:gd name="adj" fmla="val 5410"/>
              </a:avLst>
            </a:prstGeom>
            <a:solidFill>
              <a:schemeClr val="accent1">
                <a:alpha val="44000"/>
              </a:schemeClr>
            </a:solidFill>
            <a:ln>
              <a:noFill/>
            </a:ln>
            <a:effectLst>
              <a:reflection stA="28000" endA="300" endPos="38500" dist="50800" dir="5400000" sy="-100000" algn="bl" rotWithShape="0"/>
              <a:softEdge rad="25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8" name="圆角矩形 37"/>
            <p:cNvSpPr/>
            <p:nvPr>
              <p:custDataLst>
                <p:tags r:id="rId14"/>
              </p:custDataLst>
            </p:nvPr>
          </p:nvSpPr>
          <p:spPr>
            <a:xfrm>
              <a:off x="9134" y="5628"/>
              <a:ext cx="3141" cy="3005"/>
            </a:xfrm>
            <a:prstGeom prst="roundRect">
              <a:avLst>
                <a:gd name="adj" fmla="val 5410"/>
              </a:avLst>
            </a:prstGeom>
            <a:solidFill>
              <a:srgbClr val="EAF6F7">
                <a:alpha val="94000"/>
              </a:srgbClr>
            </a:solidFill>
            <a:ln>
              <a:noFill/>
            </a:ln>
            <a:effectLst>
              <a:reflection stA="28000" endA="300" endPos="38500" dist="50800" dir="5400000" sy="-100000" algn="bl" rotWithShape="0"/>
              <a:softEdge rad="25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9" name="文本框 38"/>
            <p:cNvSpPr txBox="1"/>
            <p:nvPr>
              <p:custDataLst>
                <p:tags r:id="rId15"/>
              </p:custDataLst>
            </p:nvPr>
          </p:nvSpPr>
          <p:spPr>
            <a:xfrm>
              <a:off x="1984" y="2338"/>
              <a:ext cx="2015" cy="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</a:rPr>
                <a:t>突破地域限制</a:t>
              </a:r>
              <a:endParaRPr lang="zh-CN" altLang="en-US" sz="12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6"/>
              </p:custDataLst>
            </p:nvPr>
          </p:nvSpPr>
          <p:spPr>
            <a:xfrm>
              <a:off x="1984" y="2792"/>
              <a:ext cx="2573" cy="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40000"/>
                </a:lnSpc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可以通过采购商城采购或销售到各地，极大的拓宽了市场。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7"/>
              </p:custDataLst>
            </p:nvPr>
          </p:nvSpPr>
          <p:spPr>
            <a:xfrm>
              <a:off x="5726" y="2338"/>
              <a:ext cx="2015" cy="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</a:rPr>
                <a:t>便捷性和效率</a:t>
              </a:r>
              <a:endParaRPr lang="zh-CN" altLang="en-US" sz="12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8"/>
              </p:custDataLst>
            </p:nvPr>
          </p:nvSpPr>
          <p:spPr>
            <a:xfrm>
              <a:off x="5727" y="2792"/>
              <a:ext cx="2573" cy="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40000"/>
                </a:lnSpc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可以快速发布产品信息或下单采购，随时进行煤类产品交易。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9"/>
              </p:custDataLst>
            </p:nvPr>
          </p:nvSpPr>
          <p:spPr>
            <a:xfrm>
              <a:off x="9418" y="2338"/>
              <a:ext cx="2015" cy="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</a:rPr>
                <a:t>规范性</a:t>
              </a:r>
              <a:endParaRPr lang="zh-CN" altLang="en-US" sz="12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20"/>
              </p:custDataLst>
            </p:nvPr>
          </p:nvSpPr>
          <p:spPr>
            <a:xfrm>
              <a:off x="9418" y="2708"/>
              <a:ext cx="2573" cy="2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商城具有规范的交易流程和标准，可以确保交易公平性与透明性，并有认证服务确保质量与安全。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21"/>
              </p:custDataLst>
            </p:nvPr>
          </p:nvSpPr>
          <p:spPr>
            <a:xfrm>
              <a:off x="1984" y="5937"/>
              <a:ext cx="2322" cy="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</a:rPr>
                <a:t>扩大品牌影响力</a:t>
              </a:r>
              <a:endParaRPr lang="zh-CN" altLang="en-US" sz="12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2"/>
              </p:custDataLst>
            </p:nvPr>
          </p:nvSpPr>
          <p:spPr>
            <a:xfrm>
              <a:off x="1984" y="6421"/>
              <a:ext cx="2573" cy="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40000"/>
                </a:lnSpc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展示自身品牌和产品优势，提高品牌知名度。吸引更多潜在客户，提高市场份额。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3"/>
              </p:custDataLst>
            </p:nvPr>
          </p:nvSpPr>
          <p:spPr>
            <a:xfrm>
              <a:off x="5727" y="5910"/>
              <a:ext cx="2322" cy="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</a:rPr>
                <a:t>可调整性</a:t>
              </a:r>
              <a:endParaRPr lang="zh-CN" altLang="en-US" sz="12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24"/>
              </p:custDataLst>
            </p:nvPr>
          </p:nvSpPr>
          <p:spPr>
            <a:xfrm>
              <a:off x="5733" y="6308"/>
              <a:ext cx="2573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实时跟踪市场需求和价格波动情况，即时调整销售策略和产品结构，以适应市场需求变化。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25"/>
              </p:custDataLst>
            </p:nvPr>
          </p:nvSpPr>
          <p:spPr>
            <a:xfrm>
              <a:off x="9430" y="5910"/>
              <a:ext cx="2322" cy="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</a:rPr>
                <a:t>提高客户满意度</a:t>
              </a:r>
              <a:endParaRPr lang="zh-CN" altLang="en-US" sz="12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26"/>
              </p:custDataLst>
            </p:nvPr>
          </p:nvSpPr>
          <p:spPr>
            <a:xfrm>
              <a:off x="9436" y="6308"/>
              <a:ext cx="2573" cy="2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提供便捷、透明的交易体验，满足多样化需求。同时提供售后服务和技术支持，提高客户满意与忠诚度。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13" name="矩形 12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采购商城</a:t>
              </a:r>
              <a:r>
                <a:rPr lang="en-US" altLang="zh-CN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- </a:t>
              </a:r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</a:t>
              </a:r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采购</a:t>
              </a:r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9" name="圆角矩形 38"/>
          <p:cNvSpPr/>
          <p:nvPr/>
        </p:nvSpPr>
        <p:spPr>
          <a:xfrm>
            <a:off x="314325" y="4951095"/>
            <a:ext cx="6242050" cy="4345940"/>
          </a:xfrm>
          <a:prstGeom prst="roundRect">
            <a:avLst>
              <a:gd name="adj" fmla="val 3955"/>
            </a:avLst>
          </a:prstGeom>
          <a:solidFill>
            <a:schemeClr val="bg1">
              <a:alpha val="42000"/>
            </a:schemeClr>
          </a:solidFill>
          <a:ln w="31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3" name="文本框 32"/>
          <p:cNvSpPr txBox="1"/>
          <p:nvPr/>
        </p:nvSpPr>
        <p:spPr>
          <a:xfrm>
            <a:off x="726440" y="5329555"/>
            <a:ext cx="1593215" cy="196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高效性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在线运输实现了信息的实时传递和处理，司机可以更快的接收到任务，提高运输效率。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"/>
            </p:custDataLst>
          </p:nvPr>
        </p:nvSpPr>
        <p:spPr>
          <a:xfrm>
            <a:off x="2559050" y="5276850"/>
            <a:ext cx="1812925" cy="196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便捷性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通过在线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，司机可以随时接收任务，无需前往指定地点进行繁琐的纸质文件交换，使运输过程更加便捷。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4526915" y="5275580"/>
            <a:ext cx="1784985" cy="196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实时性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允许货物信息的实时更新与查询，货主与司机随时可以掌握运输状态、位置到达信息，便于更好跟单和调整计划。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5"/>
            </p:custDataLst>
          </p:nvPr>
        </p:nvSpPr>
        <p:spPr>
          <a:xfrm>
            <a:off x="766445" y="7145655"/>
            <a:ext cx="1506220" cy="2270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透明性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公开透明的交易环境，货主和司机可以查看运输时间、路线、价格等信息，减少信息不对称与欺诈行为。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6"/>
            </p:custDataLst>
          </p:nvPr>
        </p:nvSpPr>
        <p:spPr>
          <a:xfrm>
            <a:off x="2582545" y="7141845"/>
            <a:ext cx="1617345" cy="1654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智能化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具备智能调度、路线规划、货物追踪等功能、减少空驶时间和成本，提高运输效率。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4559935" y="7145655"/>
            <a:ext cx="1671955" cy="1654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资源整合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将多个运输任务进行集中管理和调度，实现车辆、货物等资源有效整合和优化配置。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六角星 50"/>
          <p:cNvSpPr/>
          <p:nvPr/>
        </p:nvSpPr>
        <p:spPr>
          <a:xfrm>
            <a:off x="638493" y="5464563"/>
            <a:ext cx="108109" cy="116681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2" name="六角星 51"/>
          <p:cNvSpPr/>
          <p:nvPr>
            <p:custDataLst>
              <p:tags r:id="rId8"/>
            </p:custDataLst>
          </p:nvPr>
        </p:nvSpPr>
        <p:spPr>
          <a:xfrm>
            <a:off x="4451826" y="5401698"/>
            <a:ext cx="108109" cy="116681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3" name="六角星 52"/>
          <p:cNvSpPr/>
          <p:nvPr>
            <p:custDataLst>
              <p:tags r:id="rId9"/>
            </p:custDataLst>
          </p:nvPr>
        </p:nvSpPr>
        <p:spPr>
          <a:xfrm>
            <a:off x="2474913" y="7288124"/>
            <a:ext cx="108109" cy="116681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4" name="六角星 53"/>
          <p:cNvSpPr/>
          <p:nvPr>
            <p:custDataLst>
              <p:tags r:id="rId10"/>
            </p:custDataLst>
          </p:nvPr>
        </p:nvSpPr>
        <p:spPr>
          <a:xfrm>
            <a:off x="2474913" y="5401698"/>
            <a:ext cx="108109" cy="116681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5" name="六角星 54"/>
          <p:cNvSpPr/>
          <p:nvPr>
            <p:custDataLst>
              <p:tags r:id="rId11"/>
            </p:custDataLst>
          </p:nvPr>
        </p:nvSpPr>
        <p:spPr>
          <a:xfrm>
            <a:off x="618490" y="7288124"/>
            <a:ext cx="108109" cy="116681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6" name="六角星 55"/>
          <p:cNvSpPr/>
          <p:nvPr>
            <p:custDataLst>
              <p:tags r:id="rId12"/>
            </p:custDataLst>
          </p:nvPr>
        </p:nvSpPr>
        <p:spPr>
          <a:xfrm>
            <a:off x="4473258" y="7288124"/>
            <a:ext cx="108109" cy="116681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pSp>
        <p:nvGrpSpPr>
          <p:cNvPr id="72" name="组合 71"/>
          <p:cNvGrpSpPr/>
          <p:nvPr/>
        </p:nvGrpSpPr>
        <p:grpSpPr>
          <a:xfrm>
            <a:off x="1124641" y="4764405"/>
            <a:ext cx="2861945" cy="374139"/>
            <a:chOff x="478" y="5680"/>
            <a:chExt cx="5069" cy="907"/>
          </a:xfrm>
        </p:grpSpPr>
        <p:sp>
          <p:nvSpPr>
            <p:cNvPr id="70" name="五边形 69"/>
            <p:cNvSpPr/>
            <p:nvPr/>
          </p:nvSpPr>
          <p:spPr>
            <a:xfrm>
              <a:off x="478" y="5680"/>
              <a:ext cx="5069" cy="907"/>
            </a:xfrm>
            <a:prstGeom prst="homePlate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文本框 70"/>
            <p:cNvSpPr txBox="1"/>
            <p:nvPr>
              <p:custDataLst>
                <p:tags r:id="rId13"/>
              </p:custDataLst>
            </p:nvPr>
          </p:nvSpPr>
          <p:spPr>
            <a:xfrm>
              <a:off x="987" y="5781"/>
              <a:ext cx="3923" cy="7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400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</a:rPr>
                <a:t>与线下运输的优势对比</a:t>
              </a:r>
              <a:endParaRPr lang="zh-CN" altLang="en-US" sz="1400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0">
            <a:off x="638886" y="1325957"/>
            <a:ext cx="1426848" cy="524557"/>
            <a:chOff x="454" y="1282"/>
            <a:chExt cx="4092" cy="1802"/>
          </a:xfrm>
        </p:grpSpPr>
        <p:sp>
          <p:nvSpPr>
            <p:cNvPr id="75" name="圆角矩形 74"/>
            <p:cNvSpPr/>
            <p:nvPr>
              <p:custDataLst>
                <p:tags r:id="rId14"/>
              </p:custDataLst>
            </p:nvPr>
          </p:nvSpPr>
          <p:spPr>
            <a:xfrm>
              <a:off x="623" y="1847"/>
              <a:ext cx="3923" cy="123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司机接单运输</a:t>
              </a:r>
              <a:endPara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6" name="矩形 75"/>
            <p:cNvSpPr/>
            <p:nvPr>
              <p:custDataLst>
                <p:tags r:id="rId15"/>
              </p:custDataLst>
            </p:nvPr>
          </p:nvSpPr>
          <p:spPr>
            <a:xfrm>
              <a:off x="454" y="1282"/>
              <a:ext cx="678" cy="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rot="0">
            <a:off x="2576354" y="1321736"/>
            <a:ext cx="1499224" cy="532999"/>
            <a:chOff x="2349" y="1901"/>
            <a:chExt cx="4299" cy="1831"/>
          </a:xfrm>
        </p:grpSpPr>
        <p:sp>
          <p:nvSpPr>
            <p:cNvPr id="78" name="圆角矩形 77"/>
            <p:cNvSpPr/>
            <p:nvPr>
              <p:custDataLst>
                <p:tags r:id="rId16"/>
              </p:custDataLst>
            </p:nvPr>
          </p:nvSpPr>
          <p:spPr>
            <a:xfrm>
              <a:off x="2725" y="2495"/>
              <a:ext cx="3923" cy="123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驶往矿场等待区</a:t>
              </a:r>
              <a:r>
                <a:rPr lang="zh-CN" altLang="en-US" sz="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排队</a:t>
              </a:r>
              <a:endParaRPr lang="zh-CN" altLang="en-US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9" name="矩形 78"/>
            <p:cNvSpPr/>
            <p:nvPr>
              <p:custDataLst>
                <p:tags r:id="rId17"/>
              </p:custDataLst>
            </p:nvPr>
          </p:nvSpPr>
          <p:spPr>
            <a:xfrm>
              <a:off x="2349" y="1901"/>
              <a:ext cx="678" cy="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rot="0">
            <a:off x="4770914" y="1313317"/>
            <a:ext cx="1466119" cy="549837"/>
            <a:chOff x="4538" y="2480"/>
            <a:chExt cx="4205" cy="1888"/>
          </a:xfrm>
        </p:grpSpPr>
        <p:sp>
          <p:nvSpPr>
            <p:cNvPr id="81" name="圆角矩形 80"/>
            <p:cNvSpPr/>
            <p:nvPr>
              <p:custDataLst>
                <p:tags r:id="rId18"/>
              </p:custDataLst>
            </p:nvPr>
          </p:nvSpPr>
          <p:spPr>
            <a:xfrm>
              <a:off x="4819" y="3132"/>
              <a:ext cx="3924" cy="123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等待呼叫进入</a:t>
              </a:r>
              <a:r>
                <a:rPr lang="zh-CN" altLang="en-US" sz="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矿场</a:t>
              </a:r>
              <a:endParaRPr lang="zh-CN" altLang="en-US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2" name="矩形 81"/>
            <p:cNvSpPr/>
            <p:nvPr>
              <p:custDataLst>
                <p:tags r:id="rId19"/>
              </p:custDataLst>
            </p:nvPr>
          </p:nvSpPr>
          <p:spPr>
            <a:xfrm>
              <a:off x="4538" y="2480"/>
              <a:ext cx="678" cy="1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rot="0">
            <a:off x="4761071" y="2258765"/>
            <a:ext cx="1476060" cy="531544"/>
            <a:chOff x="6664" y="3119"/>
            <a:chExt cx="4234" cy="1826"/>
          </a:xfrm>
        </p:grpSpPr>
        <p:sp>
          <p:nvSpPr>
            <p:cNvPr id="84" name="圆角矩形 83"/>
            <p:cNvSpPr/>
            <p:nvPr>
              <p:custDataLst>
                <p:tags r:id="rId20"/>
              </p:custDataLst>
            </p:nvPr>
          </p:nvSpPr>
          <p:spPr>
            <a:xfrm>
              <a:off x="6974" y="3708"/>
              <a:ext cx="3924" cy="123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进入矿场</a:t>
              </a:r>
              <a:endPara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5" name="矩形 84"/>
            <p:cNvSpPr/>
            <p:nvPr>
              <p:custDataLst>
                <p:tags r:id="rId21"/>
              </p:custDataLst>
            </p:nvPr>
          </p:nvSpPr>
          <p:spPr>
            <a:xfrm>
              <a:off x="6664" y="3119"/>
              <a:ext cx="678" cy="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 rot="0">
            <a:off x="2601754" y="3206026"/>
            <a:ext cx="1473164" cy="520773"/>
            <a:chOff x="-1314" y="3533"/>
            <a:chExt cx="4226" cy="1789"/>
          </a:xfrm>
        </p:grpSpPr>
        <p:sp>
          <p:nvSpPr>
            <p:cNvPr id="87" name="圆角矩形 86"/>
            <p:cNvSpPr/>
            <p:nvPr>
              <p:custDataLst>
                <p:tags r:id="rId22"/>
              </p:custDataLst>
            </p:nvPr>
          </p:nvSpPr>
          <p:spPr>
            <a:xfrm>
              <a:off x="-1012" y="4085"/>
              <a:ext cx="3924" cy="123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驶离矿场</a:t>
              </a:r>
              <a:endPara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8" name="矩形 87"/>
            <p:cNvSpPr/>
            <p:nvPr>
              <p:custDataLst>
                <p:tags r:id="rId23"/>
              </p:custDataLst>
            </p:nvPr>
          </p:nvSpPr>
          <p:spPr>
            <a:xfrm>
              <a:off x="-1314" y="3533"/>
              <a:ext cx="678" cy="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9" name="右箭头 88"/>
          <p:cNvSpPr/>
          <p:nvPr>
            <p:custDataLst>
              <p:tags r:id="rId24"/>
            </p:custDataLst>
          </p:nvPr>
        </p:nvSpPr>
        <p:spPr>
          <a:xfrm>
            <a:off x="2272665" y="1610360"/>
            <a:ext cx="209550" cy="153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 rot="0">
            <a:off x="2613343" y="2243843"/>
            <a:ext cx="1461576" cy="546390"/>
            <a:chOff x="8747" y="3740"/>
            <a:chExt cx="4193" cy="1877"/>
          </a:xfrm>
        </p:grpSpPr>
        <p:sp>
          <p:nvSpPr>
            <p:cNvPr id="91" name="圆角矩形 90"/>
            <p:cNvSpPr/>
            <p:nvPr>
              <p:custDataLst>
                <p:tags r:id="rId25"/>
              </p:custDataLst>
            </p:nvPr>
          </p:nvSpPr>
          <p:spPr>
            <a:xfrm>
              <a:off x="9015" y="4380"/>
              <a:ext cx="3925" cy="123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轻车过磅</a:t>
              </a:r>
              <a:endPara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2" name="矩形 91"/>
            <p:cNvSpPr/>
            <p:nvPr>
              <p:custDataLst>
                <p:tags r:id="rId26"/>
              </p:custDataLst>
            </p:nvPr>
          </p:nvSpPr>
          <p:spPr>
            <a:xfrm>
              <a:off x="8747" y="3740"/>
              <a:ext cx="678" cy="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rot="0">
            <a:off x="589280" y="2238128"/>
            <a:ext cx="1476805" cy="551990"/>
            <a:chOff x="6662" y="4401"/>
            <a:chExt cx="4235" cy="1896"/>
          </a:xfrm>
        </p:grpSpPr>
        <p:sp>
          <p:nvSpPr>
            <p:cNvPr id="94" name="圆角矩形 93"/>
            <p:cNvSpPr/>
            <p:nvPr>
              <p:custDataLst>
                <p:tags r:id="rId27"/>
              </p:custDataLst>
            </p:nvPr>
          </p:nvSpPr>
          <p:spPr>
            <a:xfrm>
              <a:off x="6974" y="5060"/>
              <a:ext cx="3923" cy="123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装煤</a:t>
              </a:r>
              <a:endPara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5" name="矩形 94"/>
            <p:cNvSpPr/>
            <p:nvPr>
              <p:custDataLst>
                <p:tags r:id="rId28"/>
              </p:custDataLst>
            </p:nvPr>
          </p:nvSpPr>
          <p:spPr>
            <a:xfrm>
              <a:off x="6662" y="4401"/>
              <a:ext cx="678" cy="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7" name="圆角矩形 96"/>
          <p:cNvSpPr/>
          <p:nvPr>
            <p:custDataLst>
              <p:tags r:id="rId29"/>
            </p:custDataLst>
          </p:nvPr>
        </p:nvSpPr>
        <p:spPr>
          <a:xfrm>
            <a:off x="692785" y="3365500"/>
            <a:ext cx="1367790" cy="36004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重车过磅</a:t>
            </a:r>
            <a:endParaRPr lang="zh-CN" altLang="en-US"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9" name="组合 98"/>
          <p:cNvGrpSpPr/>
          <p:nvPr/>
        </p:nvGrpSpPr>
        <p:grpSpPr>
          <a:xfrm rot="0">
            <a:off x="4769803" y="3180785"/>
            <a:ext cx="1461975" cy="545808"/>
            <a:chOff x="3074" y="8844"/>
            <a:chExt cx="4193" cy="1875"/>
          </a:xfrm>
        </p:grpSpPr>
        <p:sp>
          <p:nvSpPr>
            <p:cNvPr id="100" name="圆角矩形 99"/>
            <p:cNvSpPr/>
            <p:nvPr>
              <p:custDataLst>
                <p:tags r:id="rId30"/>
              </p:custDataLst>
            </p:nvPr>
          </p:nvSpPr>
          <p:spPr>
            <a:xfrm>
              <a:off x="3344" y="9482"/>
              <a:ext cx="3923" cy="123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完成运单</a:t>
              </a:r>
              <a:endPara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1" name="矩形 100"/>
            <p:cNvSpPr/>
            <p:nvPr>
              <p:custDataLst>
                <p:tags r:id="rId31"/>
              </p:custDataLst>
            </p:nvPr>
          </p:nvSpPr>
          <p:spPr>
            <a:xfrm>
              <a:off x="3074" y="8844"/>
              <a:ext cx="678" cy="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  <a:endPara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3" name="右箭头 102"/>
          <p:cNvSpPr/>
          <p:nvPr>
            <p:custDataLst>
              <p:tags r:id="rId32"/>
            </p:custDataLst>
          </p:nvPr>
        </p:nvSpPr>
        <p:spPr>
          <a:xfrm rot="5400000">
            <a:off x="5442585" y="2066925"/>
            <a:ext cx="196850" cy="1860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13" name="矩形 12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司机接单</a:t>
              </a:r>
              <a:r>
                <a:rPr lang="en-US" altLang="zh-CN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- </a:t>
              </a:r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在线</a:t>
              </a:r>
              <a:r>
                <a:rPr lang="zh-CN" altLang="en-US" sz="2000" b="1">
                  <a:solidFill>
                    <a:srgbClr val="17B4A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运输</a:t>
              </a:r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右箭头 2"/>
          <p:cNvSpPr/>
          <p:nvPr>
            <p:custDataLst>
              <p:tags r:id="rId33"/>
            </p:custDataLst>
          </p:nvPr>
        </p:nvSpPr>
        <p:spPr>
          <a:xfrm>
            <a:off x="4337050" y="1610360"/>
            <a:ext cx="209550" cy="153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34"/>
            </p:custDataLst>
          </p:nvPr>
        </p:nvSpPr>
        <p:spPr>
          <a:xfrm>
            <a:off x="628015" y="3222854"/>
            <a:ext cx="236355" cy="39880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0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右箭头 5"/>
          <p:cNvSpPr/>
          <p:nvPr>
            <p:custDataLst>
              <p:tags r:id="rId35"/>
            </p:custDataLst>
          </p:nvPr>
        </p:nvSpPr>
        <p:spPr>
          <a:xfrm rot="5400000">
            <a:off x="1283335" y="3011805"/>
            <a:ext cx="196850" cy="1860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右箭头 6"/>
          <p:cNvSpPr/>
          <p:nvPr>
            <p:custDataLst>
              <p:tags r:id="rId36"/>
            </p:custDataLst>
          </p:nvPr>
        </p:nvSpPr>
        <p:spPr>
          <a:xfrm>
            <a:off x="2204720" y="3438525"/>
            <a:ext cx="209550" cy="153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右箭头 7"/>
          <p:cNvSpPr/>
          <p:nvPr>
            <p:custDataLst>
              <p:tags r:id="rId37"/>
            </p:custDataLst>
          </p:nvPr>
        </p:nvSpPr>
        <p:spPr>
          <a:xfrm>
            <a:off x="4365625" y="3468370"/>
            <a:ext cx="209550" cy="153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>
            <p:custDataLst>
              <p:tags r:id="rId38"/>
            </p:custDataLst>
          </p:nvPr>
        </p:nvSpPr>
        <p:spPr>
          <a:xfrm rot="10800000">
            <a:off x="4306570" y="2533650"/>
            <a:ext cx="209550" cy="153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右箭头 9"/>
          <p:cNvSpPr/>
          <p:nvPr>
            <p:custDataLst>
              <p:tags r:id="rId39"/>
            </p:custDataLst>
          </p:nvPr>
        </p:nvSpPr>
        <p:spPr>
          <a:xfrm rot="10800000">
            <a:off x="2277110" y="2533650"/>
            <a:ext cx="209550" cy="153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6" name="圆角矩形 55"/>
          <p:cNvSpPr/>
          <p:nvPr>
            <p:custDataLst>
              <p:tags r:id="rId3"/>
            </p:custDataLst>
          </p:nvPr>
        </p:nvSpPr>
        <p:spPr>
          <a:xfrm>
            <a:off x="854710" y="1999615"/>
            <a:ext cx="5266055" cy="2514600"/>
          </a:xfrm>
          <a:prstGeom prst="roundRect">
            <a:avLst>
              <a:gd name="adj" fmla="val 3955"/>
            </a:avLst>
          </a:prstGeom>
          <a:solidFill>
            <a:schemeClr val="bg1">
              <a:alpha val="98000"/>
            </a:schemeClr>
          </a:solidFill>
          <a:ln w="31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9" name="圆角矩形 78"/>
          <p:cNvSpPr/>
          <p:nvPr>
            <p:custDataLst>
              <p:tags r:id="rId4"/>
            </p:custDataLst>
          </p:nvPr>
        </p:nvSpPr>
        <p:spPr>
          <a:xfrm>
            <a:off x="854710" y="4974590"/>
            <a:ext cx="5232400" cy="2284095"/>
          </a:xfrm>
          <a:prstGeom prst="roundRect">
            <a:avLst>
              <a:gd name="adj" fmla="val 3955"/>
            </a:avLst>
          </a:prstGeom>
          <a:solidFill>
            <a:schemeClr val="bg1">
              <a:alpha val="98000"/>
            </a:schemeClr>
          </a:solidFill>
          <a:ln w="31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1" name="五边形 80"/>
          <p:cNvSpPr/>
          <p:nvPr/>
        </p:nvSpPr>
        <p:spPr>
          <a:xfrm>
            <a:off x="854710" y="2187575"/>
            <a:ext cx="1727200" cy="38417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 sz="100"/>
          </a:p>
        </p:txBody>
      </p:sp>
      <p:sp>
        <p:nvSpPr>
          <p:cNvPr id="82" name="文本框 81"/>
          <p:cNvSpPr txBox="1"/>
          <p:nvPr>
            <p:custDataLst>
              <p:tags r:id="rId5"/>
            </p:custDataLst>
          </p:nvPr>
        </p:nvSpPr>
        <p:spPr>
          <a:xfrm>
            <a:off x="1071245" y="2233930"/>
            <a:ext cx="1093470" cy="2755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12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rPr>
              <a:t>全程自助</a:t>
            </a:r>
            <a:endParaRPr lang="zh-CN" altLang="en-US" sz="12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五边形 82"/>
          <p:cNvSpPr/>
          <p:nvPr>
            <p:custDataLst>
              <p:tags r:id="rId6"/>
            </p:custDataLst>
          </p:nvPr>
        </p:nvSpPr>
        <p:spPr>
          <a:xfrm>
            <a:off x="836771" y="5137696"/>
            <a:ext cx="1728000" cy="38520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4" name="文本框 83"/>
          <p:cNvSpPr txBox="1"/>
          <p:nvPr>
            <p:custDataLst>
              <p:tags r:id="rId7"/>
            </p:custDataLst>
          </p:nvPr>
        </p:nvSpPr>
        <p:spPr>
          <a:xfrm>
            <a:off x="1070769" y="5209134"/>
            <a:ext cx="72009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rPr>
              <a:t>员工协助</a:t>
            </a:r>
            <a:endParaRPr lang="zh-CN" altLang="en-US" sz="105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圆角矩形 84"/>
          <p:cNvSpPr/>
          <p:nvPr>
            <p:custDataLst>
              <p:tags r:id="rId8"/>
            </p:custDataLst>
          </p:nvPr>
        </p:nvSpPr>
        <p:spPr>
          <a:xfrm>
            <a:off x="1233170" y="2887980"/>
            <a:ext cx="1191895" cy="337185"/>
          </a:xfrm>
          <a:prstGeom prst="roundRect">
            <a:avLst>
              <a:gd name="adj" fmla="val 12093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车牌识别入矿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6" name="圆角矩形 85"/>
          <p:cNvSpPr/>
          <p:nvPr>
            <p:custDataLst>
              <p:tags r:id="rId9"/>
            </p:custDataLst>
          </p:nvPr>
        </p:nvSpPr>
        <p:spPr>
          <a:xfrm>
            <a:off x="2636520" y="2887980"/>
            <a:ext cx="1191895" cy="337185"/>
          </a:xfrm>
          <a:prstGeom prst="roundRect">
            <a:avLst>
              <a:gd name="adj" fmla="val 12093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过磅自动计量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7" name="圆角矩形 86"/>
          <p:cNvSpPr/>
          <p:nvPr>
            <p:custDataLst>
              <p:tags r:id="rId10"/>
            </p:custDataLst>
          </p:nvPr>
        </p:nvSpPr>
        <p:spPr>
          <a:xfrm>
            <a:off x="1233170" y="3462655"/>
            <a:ext cx="1191895" cy="337185"/>
          </a:xfrm>
          <a:prstGeom prst="roundRect">
            <a:avLst>
              <a:gd name="adj" fmla="val 12093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车牌识别装煤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8" name="圆角矩形 87"/>
          <p:cNvSpPr/>
          <p:nvPr>
            <p:custDataLst>
              <p:tags r:id="rId11"/>
            </p:custDataLst>
          </p:nvPr>
        </p:nvSpPr>
        <p:spPr>
          <a:xfrm>
            <a:off x="2636520" y="3462655"/>
            <a:ext cx="1191895" cy="337185"/>
          </a:xfrm>
          <a:prstGeom prst="roundRect">
            <a:avLst>
              <a:gd name="adj" fmla="val 12093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车牌识别出矿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9" name="圆角矩形 88"/>
          <p:cNvSpPr/>
          <p:nvPr>
            <p:custDataLst>
              <p:tags r:id="rId12"/>
            </p:custDataLst>
          </p:nvPr>
        </p:nvSpPr>
        <p:spPr>
          <a:xfrm>
            <a:off x="1286885" y="5862861"/>
            <a:ext cx="1191600" cy="338400"/>
          </a:xfrm>
          <a:prstGeom prst="roundRect">
            <a:avLst>
              <a:gd name="adj" fmla="val 12093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保安开闸协助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0" name="圆角矩形 89"/>
          <p:cNvSpPr/>
          <p:nvPr>
            <p:custDataLst>
              <p:tags r:id="rId13"/>
            </p:custDataLst>
          </p:nvPr>
        </p:nvSpPr>
        <p:spPr>
          <a:xfrm>
            <a:off x="2637371" y="5862861"/>
            <a:ext cx="1191600" cy="338400"/>
          </a:xfrm>
          <a:prstGeom prst="roundRect">
            <a:avLst>
              <a:gd name="adj" fmla="val 12093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装煤员协助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1" name="圆角矩形 90"/>
          <p:cNvSpPr/>
          <p:nvPr>
            <p:custDataLst>
              <p:tags r:id="rId14"/>
            </p:custDataLst>
          </p:nvPr>
        </p:nvSpPr>
        <p:spPr>
          <a:xfrm>
            <a:off x="1286885" y="6414993"/>
            <a:ext cx="1191600" cy="338400"/>
          </a:xfrm>
          <a:prstGeom prst="roundRect">
            <a:avLst>
              <a:gd name="adj" fmla="val 12093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计量员协助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128135" y="2486660"/>
            <a:ext cx="1743710" cy="1935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车辆于排队区域等待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呼叫，呼叫后车牌自动识别进入矿场，自助进行轻车过磅、装煤、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重车过磅结算，车牌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识别驶离矿场，驾驶员自助完成运输单。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文本框 93"/>
          <p:cNvSpPr txBox="1"/>
          <p:nvPr>
            <p:custDataLst>
              <p:tags r:id="rId15"/>
            </p:custDataLst>
          </p:nvPr>
        </p:nvSpPr>
        <p:spPr>
          <a:xfrm>
            <a:off x="4077335" y="5814060"/>
            <a:ext cx="1713865" cy="1249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闸机、地磅故障或特殊情况下，可寻求矿场员工之保安、装煤员、计量员进行协助。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车辆装货</a:t>
            </a:r>
            <a:r>
              <a:rPr lang="en-US" altLang="zh-CN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全程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自助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13" name="矩形 12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椭圆 28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pSp>
        <p:nvGrpSpPr>
          <p:cNvPr id="26" name="组合 25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27" name="矩形 26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2078514" y="2657704"/>
            <a:ext cx="2585561" cy="2585561"/>
          </a:xfrm>
          <a:prstGeom prst="ellipse">
            <a:avLst/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1232694" y="3953580"/>
            <a:ext cx="2585561" cy="2585561"/>
          </a:xfrm>
          <a:prstGeom prst="ellipse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2852896" y="4007873"/>
            <a:ext cx="2585561" cy="2585561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2636679" y="4061689"/>
            <a:ext cx="1387793" cy="1387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" name="文本框 7"/>
          <p:cNvSpPr txBox="1"/>
          <p:nvPr/>
        </p:nvSpPr>
        <p:spPr>
          <a:xfrm>
            <a:off x="3104515" y="4332605"/>
            <a:ext cx="563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</a:rPr>
              <a:t>驭市</a:t>
            </a:r>
            <a:endParaRPr lang="zh-CN" altLang="en-US" sz="24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14821" y="3277305"/>
            <a:ext cx="73485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矿场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736408" y="5196116"/>
            <a:ext cx="10010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分销商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185126" y="5196116"/>
            <a:ext cx="73485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0393" y="3623539"/>
            <a:ext cx="542925" cy="245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Mine</a:t>
            </a:r>
            <a:endParaRPr lang="en-US" altLang="zh-CN" sz="1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831975" y="5580926"/>
            <a:ext cx="948214" cy="245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Distributor</a:t>
            </a:r>
            <a:endParaRPr lang="en-US" altLang="zh-CN" sz="1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4004786" y="5596643"/>
            <a:ext cx="1188720" cy="245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Buyer/Purchaser</a:t>
            </a:r>
            <a:endParaRPr lang="en-US" altLang="zh-CN" sz="1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04720" y="1885315"/>
            <a:ext cx="2286000" cy="955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地质勘测、矿山开发、采矿作业、加工与提炼、商品供应给下游分销商或直销于用户。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422910" y="5916930"/>
            <a:ext cx="2286000" cy="1027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丰富的市场信息与客户资源，准确把握市场趋势与客户需求，资金实力与灵活解决方案。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4076541" y="5955259"/>
            <a:ext cx="247507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最终用户或消费者，可以是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发电、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制造、冶炼、建筑等企业，从分销商或矿场购买资源来满足市场需求。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弧形 17"/>
          <p:cNvSpPr/>
          <p:nvPr/>
        </p:nvSpPr>
        <p:spPr>
          <a:xfrm rot="21420000" flipH="1">
            <a:off x="917892" y="3283973"/>
            <a:ext cx="1934051" cy="2268379"/>
          </a:xfrm>
          <a:prstGeom prst="arc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9" name="弧形 18"/>
          <p:cNvSpPr/>
          <p:nvPr>
            <p:custDataLst>
              <p:tags r:id="rId12"/>
            </p:custDataLst>
          </p:nvPr>
        </p:nvSpPr>
        <p:spPr>
          <a:xfrm rot="6480000" flipH="1">
            <a:off x="3690620" y="2964885"/>
            <a:ext cx="1934051" cy="2268379"/>
          </a:xfrm>
          <a:prstGeom prst="arc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0" name="弧形 19"/>
          <p:cNvSpPr/>
          <p:nvPr>
            <p:custDataLst>
              <p:tags r:id="rId13"/>
            </p:custDataLst>
          </p:nvPr>
        </p:nvSpPr>
        <p:spPr>
          <a:xfrm rot="13680000" flipH="1">
            <a:off x="2475548" y="4389031"/>
            <a:ext cx="1934051" cy="2268379"/>
          </a:xfrm>
          <a:prstGeom prst="arc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1" name="文本框 20"/>
          <p:cNvSpPr txBox="1"/>
          <p:nvPr/>
        </p:nvSpPr>
        <p:spPr>
          <a:xfrm>
            <a:off x="1286510" y="3722599"/>
            <a:ext cx="547211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合作</a:t>
            </a:r>
            <a:endParaRPr lang="zh-CN" altLang="en-US" sz="10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4846479" y="3737839"/>
            <a:ext cx="547211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合作</a:t>
            </a:r>
            <a:endParaRPr lang="zh-CN" altLang="en-US" sz="10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2961005" y="6647726"/>
            <a:ext cx="547211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合作</a:t>
            </a:r>
            <a:endParaRPr lang="zh-CN" altLang="en-US" sz="10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用户分级</a:t>
            </a:r>
            <a:r>
              <a:rPr lang="en-US" altLang="zh-CN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椭圆 28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7" name="图片 6" descr="未命名 -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6545" y="5385435"/>
            <a:ext cx="4376420" cy="2810510"/>
          </a:xfrm>
          <a:prstGeom prst="rect">
            <a:avLst/>
          </a:prstGeom>
          <a:ln w="12700" cmpd="sng">
            <a:solidFill>
              <a:srgbClr val="D3F4E7"/>
            </a:solidFill>
            <a:prstDash val="solid"/>
          </a:ln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6916" y="1208793"/>
            <a:ext cx="12153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矿场配置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91674" y="4953388"/>
            <a:ext cx="12153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等候区配置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4868545" y="5097780"/>
            <a:ext cx="1638935" cy="3650615"/>
          </a:xfrm>
          <a:prstGeom prst="roundRect">
            <a:avLst>
              <a:gd name="adj" fmla="val 5202"/>
            </a:avLst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endParaRPr lang="zh-CN" altLang="en-US" sz="100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065395" y="5331460"/>
            <a:ext cx="132778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</a:rPr>
              <a:t>为那些不能立即进入煤矿的车辆提供的排队等待区域，可以作为一个缓冲区，用于容纳增加和延迟的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车辆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</a:rPr>
              <a:t>，同时通过监控进入远程排队区的超时时间和煤种呼叫次数，管理员可以更好的了解运营情况，并作出相应的调整。</a:t>
            </a:r>
            <a:endParaRPr lang="zh-CN" altLang="en-US" sz="1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9"/>
            </p:custDataLst>
          </p:nvPr>
        </p:nvSpPr>
        <p:spPr>
          <a:xfrm>
            <a:off x="4869180" y="1280795"/>
            <a:ext cx="1638935" cy="3175000"/>
          </a:xfrm>
          <a:prstGeom prst="roundRect">
            <a:avLst>
              <a:gd name="adj" fmla="val 5202"/>
            </a:avLst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6" name="图片 15" descr="未命名 -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2740" y="1681480"/>
            <a:ext cx="4331970" cy="2781935"/>
          </a:xfrm>
          <a:prstGeom prst="rect">
            <a:avLst/>
          </a:prstGeom>
          <a:ln w="12700" cmpd="sng">
            <a:solidFill>
              <a:srgbClr val="D3F4E7"/>
            </a:solidFill>
            <a:prstDash val="solid"/>
          </a:ln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5013325" y="1424940"/>
            <a:ext cx="12795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</a:rPr>
              <a:t>配置矿场的地址，车辆容量、装煤浮动值、是否有排队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</a:rPr>
              <a:t>等待区等。</a:t>
            </a:r>
            <a:endParaRPr lang="zh-CN" altLang="en-US" sz="11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</a:rPr>
              <a:t>平台与对应工控机、摄像头、道闸、地磅进行数据连接和交互。</a:t>
            </a:r>
            <a:endParaRPr lang="zh-CN" altLang="en-US" sz="11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27" name="矩形 26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矿场配置</a:t>
            </a:r>
            <a:r>
              <a:rPr lang="en-US" altLang="zh-CN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设备和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六角星 50"/>
          <p:cNvSpPr/>
          <p:nvPr>
            <p:custDataLst>
              <p:tags r:id="rId13"/>
            </p:custDataLst>
          </p:nvPr>
        </p:nvSpPr>
        <p:spPr>
          <a:xfrm>
            <a:off x="353060" y="1219835"/>
            <a:ext cx="273685" cy="295910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" name="六角星 2"/>
          <p:cNvSpPr/>
          <p:nvPr>
            <p:custDataLst>
              <p:tags r:id="rId14"/>
            </p:custDataLst>
          </p:nvPr>
        </p:nvSpPr>
        <p:spPr>
          <a:xfrm>
            <a:off x="296545" y="4964430"/>
            <a:ext cx="273685" cy="295910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403860" y="3277870"/>
            <a:ext cx="5953760" cy="1261110"/>
          </a:xfrm>
          <a:prstGeom prst="roundRect">
            <a:avLst>
              <a:gd name="adj" fmla="val 5202"/>
            </a:avLst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476885" y="5203825"/>
            <a:ext cx="5881370" cy="1230630"/>
          </a:xfrm>
          <a:prstGeom prst="roundRect">
            <a:avLst>
              <a:gd name="adj" fmla="val 5202"/>
            </a:avLst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488315" y="7069455"/>
            <a:ext cx="5869940" cy="1158240"/>
          </a:xfrm>
          <a:prstGeom prst="roundRect">
            <a:avLst>
              <a:gd name="adj" fmla="val 5202"/>
            </a:avLst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404495" y="1577340"/>
            <a:ext cx="6025515" cy="1201420"/>
          </a:xfrm>
          <a:prstGeom prst="roundRect">
            <a:avLst>
              <a:gd name="adj" fmla="val 5202"/>
            </a:avLst>
          </a:prstGeom>
          <a:solidFill>
            <a:srgbClr val="E3FC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73735" y="3799840"/>
            <a:ext cx="5605145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司机在等待区域中，对其他插队、违规司机进行举报。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38810" y="5690235"/>
            <a:ext cx="5461635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对进行插队、违规、滞留超时等特殊状态车辆进行警告通知。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755015" y="7573645"/>
            <a:ext cx="534543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运输司机因违规行为被警告多次，或造成损失的，将会被系统禁止继续运输。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621030" y="2084705"/>
            <a:ext cx="547878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对矿场内员工如保安、装煤员、计量员等进行功能配置，并对其进行管理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波形 21"/>
          <p:cNvSpPr/>
          <p:nvPr>
            <p:custDataLst>
              <p:tags r:id="rId11"/>
            </p:custDataLst>
          </p:nvPr>
        </p:nvSpPr>
        <p:spPr>
          <a:xfrm>
            <a:off x="836454" y="1385640"/>
            <a:ext cx="1242060" cy="431959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1052671" y="1466603"/>
            <a:ext cx="870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员工管理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波形 23"/>
          <p:cNvSpPr/>
          <p:nvPr>
            <p:custDataLst>
              <p:tags r:id="rId13"/>
            </p:custDataLst>
          </p:nvPr>
        </p:nvSpPr>
        <p:spPr>
          <a:xfrm>
            <a:off x="919956" y="3115380"/>
            <a:ext cx="1242060" cy="431959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1189990" y="3186818"/>
            <a:ext cx="870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司机举报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波形 27"/>
          <p:cNvSpPr/>
          <p:nvPr>
            <p:custDataLst>
              <p:tags r:id="rId15"/>
            </p:custDataLst>
          </p:nvPr>
        </p:nvSpPr>
        <p:spPr>
          <a:xfrm>
            <a:off x="818515" y="6907600"/>
            <a:ext cx="1242060" cy="431959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1074738" y="6997135"/>
            <a:ext cx="870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司机禁用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波形 31"/>
          <p:cNvSpPr/>
          <p:nvPr>
            <p:custDataLst>
              <p:tags r:id="rId17"/>
            </p:custDataLst>
          </p:nvPr>
        </p:nvSpPr>
        <p:spPr>
          <a:xfrm>
            <a:off x="800418" y="5050543"/>
            <a:ext cx="1242060" cy="431959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3" name="文本框 32"/>
          <p:cNvSpPr txBox="1"/>
          <p:nvPr>
            <p:custDataLst>
              <p:tags r:id="rId18"/>
            </p:custDataLst>
          </p:nvPr>
        </p:nvSpPr>
        <p:spPr>
          <a:xfrm>
            <a:off x="1016635" y="5131505"/>
            <a:ext cx="870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司机警告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9"/>
            </p:custDataLst>
          </p:nvPr>
        </p:nvSpPr>
        <p:spPr>
          <a:xfrm>
            <a:off x="5660867" y="1135291"/>
            <a:ext cx="5645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altLang="zh-CN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5" name="矩形 34"/>
          <p:cNvSpPr/>
          <p:nvPr>
            <p:custDataLst>
              <p:tags r:id="rId20"/>
            </p:custDataLst>
          </p:nvPr>
        </p:nvSpPr>
        <p:spPr>
          <a:xfrm>
            <a:off x="5669280" y="2816771"/>
            <a:ext cx="5645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n-US" altLang="zh-CN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6" name="矩形 35"/>
          <p:cNvSpPr/>
          <p:nvPr>
            <p:custDataLst>
              <p:tags r:id="rId21"/>
            </p:custDataLst>
          </p:nvPr>
        </p:nvSpPr>
        <p:spPr>
          <a:xfrm>
            <a:off x="5570379" y="4747648"/>
            <a:ext cx="5645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n-US" altLang="zh-CN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7" name="矩形 36"/>
          <p:cNvSpPr/>
          <p:nvPr>
            <p:custDataLst>
              <p:tags r:id="rId22"/>
            </p:custDataLst>
          </p:nvPr>
        </p:nvSpPr>
        <p:spPr>
          <a:xfrm>
            <a:off x="5567522" y="6656616"/>
            <a:ext cx="5645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en-US" altLang="zh-CN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27" name="矩形 26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员工与司机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2636520" y="6391910"/>
            <a:ext cx="5557520" cy="5711190"/>
          </a:xfrm>
          <a:prstGeom prst="ellipse">
            <a:avLst/>
          </a:prstGeom>
          <a:solidFill>
            <a:srgbClr val="D3F4E7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" name="椭圆 29"/>
          <p:cNvSpPr/>
          <p:nvPr>
            <p:custDataLst>
              <p:tags r:id="rId2"/>
            </p:custDataLst>
          </p:nvPr>
        </p:nvSpPr>
        <p:spPr>
          <a:xfrm>
            <a:off x="764540" y="7687945"/>
            <a:ext cx="3261360" cy="3350895"/>
          </a:xfrm>
          <a:prstGeom prst="ellipse">
            <a:avLst/>
          </a:prstGeom>
          <a:solidFill>
            <a:srgbClr val="D3F4E7">
              <a:alpha val="4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3" name="图片 2" descr="画板 1（2）"/>
          <p:cNvPicPr>
            <a:picLocks noChangeAspect="1"/>
          </p:cNvPicPr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3717290" y="8115300"/>
            <a:ext cx="3079115" cy="2266950"/>
          </a:xfrm>
          <a:prstGeom prst="rect">
            <a:avLst/>
          </a:prstGeom>
          <a:effectLst/>
        </p:spPr>
      </p:pic>
      <p:grpSp>
        <p:nvGrpSpPr>
          <p:cNvPr id="15" name="组合 14"/>
          <p:cNvGrpSpPr/>
          <p:nvPr/>
        </p:nvGrpSpPr>
        <p:grpSpPr>
          <a:xfrm>
            <a:off x="296704" y="4911001"/>
            <a:ext cx="6109335" cy="499586"/>
            <a:chOff x="1462" y="-687"/>
            <a:chExt cx="12828" cy="1049"/>
          </a:xfrm>
        </p:grpSpPr>
        <p:sp>
          <p:nvSpPr>
            <p:cNvPr id="10" name="圆角矩形 9"/>
            <p:cNvSpPr/>
            <p:nvPr/>
          </p:nvSpPr>
          <p:spPr>
            <a:xfrm>
              <a:off x="1462" y="-687"/>
              <a:ext cx="12828" cy="1049"/>
            </a:xfrm>
            <a:prstGeom prst="roundRect">
              <a:avLst>
                <a:gd name="adj" fmla="val 6024"/>
              </a:avLst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75" y="-460"/>
              <a:ext cx="9973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内部车辆管理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96545" y="3658305"/>
            <a:ext cx="5748338" cy="489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根据车牌号、司机名、联系方式来判断车辆进矿时间、与车辆在矿场内停留的市场。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根据滞留时常对运输车辆状态做判断，从而管理该车辆运输单状态。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圆角矩形 33"/>
          <p:cNvSpPr/>
          <p:nvPr>
            <p:custDataLst>
              <p:tags r:id="rId4"/>
            </p:custDataLst>
          </p:nvPr>
        </p:nvSpPr>
        <p:spPr>
          <a:xfrm>
            <a:off x="3641090" y="1997710"/>
            <a:ext cx="1419860" cy="982345"/>
          </a:xfrm>
          <a:prstGeom prst="roundRect">
            <a:avLst>
              <a:gd name="adj" fmla="val 54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3" name="圆角矩形 32"/>
          <p:cNvSpPr/>
          <p:nvPr>
            <p:custDataLst>
              <p:tags r:id="rId5"/>
            </p:custDataLst>
          </p:nvPr>
        </p:nvSpPr>
        <p:spPr>
          <a:xfrm>
            <a:off x="1912620" y="1994535"/>
            <a:ext cx="1216660" cy="982345"/>
          </a:xfrm>
          <a:prstGeom prst="roundRect">
            <a:avLst>
              <a:gd name="adj" fmla="val 54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1" name="圆角矩形 30"/>
          <p:cNvSpPr/>
          <p:nvPr>
            <p:custDataLst>
              <p:tags r:id="rId6"/>
            </p:custDataLst>
          </p:nvPr>
        </p:nvSpPr>
        <p:spPr>
          <a:xfrm>
            <a:off x="283845" y="1990725"/>
            <a:ext cx="1233805" cy="1482090"/>
          </a:xfrm>
          <a:prstGeom prst="roundRect">
            <a:avLst>
              <a:gd name="adj" fmla="val 54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 rot="0">
            <a:off x="304165" y="1210945"/>
            <a:ext cx="6170295" cy="499745"/>
            <a:chOff x="8388" y="497"/>
            <a:chExt cx="12956" cy="1049"/>
          </a:xfrm>
        </p:grpSpPr>
        <p:sp>
          <p:nvSpPr>
            <p:cNvPr id="13" name="圆角矩形 12"/>
            <p:cNvSpPr/>
            <p:nvPr>
              <p:custDataLst>
                <p:tags r:id="rId8"/>
              </p:custDataLst>
            </p:nvPr>
          </p:nvSpPr>
          <p:spPr>
            <a:xfrm>
              <a:off x="8388" y="497"/>
              <a:ext cx="12956" cy="1049"/>
            </a:xfrm>
            <a:prstGeom prst="roundRect">
              <a:avLst>
                <a:gd name="adj" fmla="val 6024"/>
              </a:avLst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4" name="文本框 13"/>
            <p:cNvSpPr txBox="1"/>
            <p:nvPr>
              <p:custDataLst>
                <p:tags r:id="rId9"/>
              </p:custDataLst>
            </p:nvPr>
          </p:nvSpPr>
          <p:spPr>
            <a:xfrm>
              <a:off x="8901" y="724"/>
              <a:ext cx="10072" cy="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场内车辆管理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圆角矩形 18"/>
          <p:cNvSpPr/>
          <p:nvPr>
            <p:custDataLst>
              <p:tags r:id="rId10"/>
            </p:custDataLst>
          </p:nvPr>
        </p:nvSpPr>
        <p:spPr>
          <a:xfrm>
            <a:off x="418465" y="2117090"/>
            <a:ext cx="988060" cy="255905"/>
          </a:xfrm>
          <a:prstGeom prst="roundRect">
            <a:avLst>
              <a:gd name="adj" fmla="val 8869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车牌号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11"/>
            </p:custDataLst>
          </p:nvPr>
        </p:nvSpPr>
        <p:spPr>
          <a:xfrm>
            <a:off x="417830" y="2602865"/>
            <a:ext cx="988060" cy="255905"/>
          </a:xfrm>
          <a:prstGeom prst="roundRect">
            <a:avLst>
              <a:gd name="adj" fmla="val 8869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司机名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12"/>
            </p:custDataLst>
          </p:nvPr>
        </p:nvSpPr>
        <p:spPr>
          <a:xfrm>
            <a:off x="417830" y="3109595"/>
            <a:ext cx="988060" cy="255905"/>
          </a:xfrm>
          <a:prstGeom prst="roundRect">
            <a:avLst>
              <a:gd name="adj" fmla="val 8869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联系方式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圆角矩形 21"/>
          <p:cNvSpPr/>
          <p:nvPr>
            <p:custDataLst>
              <p:tags r:id="rId13"/>
            </p:custDataLst>
          </p:nvPr>
        </p:nvSpPr>
        <p:spPr>
          <a:xfrm>
            <a:off x="1983105" y="2581275"/>
            <a:ext cx="1043305" cy="273685"/>
          </a:xfrm>
          <a:prstGeom prst="roundRect">
            <a:avLst>
              <a:gd name="adj" fmla="val 8869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滞留时常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圆角矩形 22"/>
          <p:cNvSpPr/>
          <p:nvPr>
            <p:custDataLst>
              <p:tags r:id="rId14"/>
            </p:custDataLst>
          </p:nvPr>
        </p:nvSpPr>
        <p:spPr>
          <a:xfrm>
            <a:off x="1983105" y="2099310"/>
            <a:ext cx="1043305" cy="273685"/>
          </a:xfrm>
          <a:prstGeom prst="roundRect">
            <a:avLst>
              <a:gd name="adj" fmla="val 8869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进矿时间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15"/>
            </p:custDataLst>
          </p:nvPr>
        </p:nvSpPr>
        <p:spPr>
          <a:xfrm>
            <a:off x="3744595" y="2099310"/>
            <a:ext cx="1186180" cy="273685"/>
          </a:xfrm>
          <a:prstGeom prst="roundRect">
            <a:avLst>
              <a:gd name="adj" fmla="val 8869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运输订单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圆角矩形 24"/>
          <p:cNvSpPr/>
          <p:nvPr>
            <p:custDataLst>
              <p:tags r:id="rId16"/>
            </p:custDataLst>
          </p:nvPr>
        </p:nvSpPr>
        <p:spPr>
          <a:xfrm>
            <a:off x="3745230" y="2585085"/>
            <a:ext cx="1186180" cy="273685"/>
          </a:xfrm>
          <a:prstGeom prst="roundRect">
            <a:avLst>
              <a:gd name="adj" fmla="val 8869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变更状态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32" name="直接箭头连接符 31"/>
          <p:cNvCxnSpPr/>
          <p:nvPr>
            <p:custDataLst>
              <p:tags r:id="rId17"/>
            </p:custDataLst>
          </p:nvPr>
        </p:nvCxnSpPr>
        <p:spPr>
          <a:xfrm>
            <a:off x="1640840" y="2237105"/>
            <a:ext cx="17780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>
            <p:custDataLst>
              <p:tags r:id="rId18"/>
            </p:custDataLst>
          </p:nvPr>
        </p:nvCxnSpPr>
        <p:spPr>
          <a:xfrm>
            <a:off x="3277235" y="2237105"/>
            <a:ext cx="17780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83845" y="4610964"/>
            <a:ext cx="6122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19"/>
            </p:custDataLst>
          </p:nvPr>
        </p:nvSpPr>
        <p:spPr>
          <a:xfrm>
            <a:off x="397669" y="6518186"/>
            <a:ext cx="5748338" cy="489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endParaRPr lang="zh-CN" altLang="en-US" sz="900"/>
          </a:p>
        </p:txBody>
      </p:sp>
      <p:sp>
        <p:nvSpPr>
          <p:cNvPr id="40" name="文本框 39"/>
          <p:cNvSpPr txBox="1"/>
          <p:nvPr>
            <p:custDataLst>
              <p:tags r:id="rId20"/>
            </p:custDataLst>
          </p:nvPr>
        </p:nvSpPr>
        <p:spPr>
          <a:xfrm>
            <a:off x="284004" y="5814448"/>
            <a:ext cx="5984558" cy="489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对矿场内员工与其他内部车辆进行管理，包含该车辆配置司机与联系方式、出入记录查看。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对车辆通行时长进行限制，包括不限时间、限制时间、限制次数。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6545" y="199390"/>
            <a:ext cx="3368040" cy="398780"/>
            <a:chOff x="354" y="326"/>
            <a:chExt cx="5304" cy="628"/>
          </a:xfrm>
        </p:grpSpPr>
        <p:sp>
          <p:nvSpPr>
            <p:cNvPr id="27" name="矩形 26"/>
            <p:cNvSpPr/>
            <p:nvPr/>
          </p:nvSpPr>
          <p:spPr>
            <a:xfrm>
              <a:off x="354" y="427"/>
              <a:ext cx="89" cy="425"/>
            </a:xfrm>
            <a:prstGeom prst="rect">
              <a:avLst/>
            </a:prstGeom>
            <a:solidFill>
              <a:srgbClr val="17B4A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4" y="326"/>
              <a:ext cx="51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4495" y="199390"/>
            <a:ext cx="326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</a:t>
            </a:r>
            <a:r>
              <a:rPr lang="zh-CN" altLang="en-US" sz="2000" b="1">
                <a:solidFill>
                  <a:srgbClr val="17B4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endParaRPr lang="zh-CN" altLang="en-US" sz="2000" b="1">
              <a:solidFill>
                <a:srgbClr val="17B4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DIAGRAM_VIRTUALLY_FRAME" val="{&quot;height&quot;:593.669482421875,&quot;left&quot;:23.35,&quot;top&quot;:95.180517578125,&quot;width&quot;:489.1}"/>
</p:tagLst>
</file>

<file path=ppt/tags/tag118.xml><?xml version="1.0" encoding="utf-8"?>
<p:tagLst xmlns:p="http://schemas.openxmlformats.org/presentationml/2006/main">
  <p:tag name="KSO_WM_DIAGRAM_VIRTUALLY_FRAME" val="{&quot;height&quot;:593.669482421875,&quot;left&quot;:23.35,&quot;top&quot;:95.180517578125,&quot;width&quot;:489.1}"/>
</p:tagLst>
</file>

<file path=ppt/tags/tag119.xml><?xml version="1.0" encoding="utf-8"?>
<p:tagLst xmlns:p="http://schemas.openxmlformats.org/presentationml/2006/main">
  <p:tag name="KSO_WM_BEAUTIFY_FLAG" val=""/>
  <p:tag name="KSO_WM_DIAGRAM_VIRTUALLY_FRAME" val="{&quot;height&quot;:593.669482421875,&quot;left&quot;:23.35,&quot;top&quot;:95.180517578125,&quot;width&quot;:489.1}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DIAGRAM_VIRTUALLY_FRAME" val="{&quot;height&quot;:593.669482421875,&quot;left&quot;:23.35,&quot;top&quot;:95.180517578125,&quot;width&quot;:489.1}"/>
</p:tagLst>
</file>

<file path=ppt/tags/tag121.xml><?xml version="1.0" encoding="utf-8"?>
<p:tagLst xmlns:p="http://schemas.openxmlformats.org/presentationml/2006/main">
  <p:tag name="KSO_WM_BEAUTIFY_FLAG" val=""/>
  <p:tag name="KSO_WM_DIAGRAM_VIRTUALLY_FRAME" val="{&quot;height&quot;:593.669482421875,&quot;left&quot;:23.35,&quot;top&quot;:95.180517578125,&quot;width&quot;:489.1}"/>
</p:tagLst>
</file>

<file path=ppt/tags/tag122.xml><?xml version="1.0" encoding="utf-8"?>
<p:tagLst xmlns:p="http://schemas.openxmlformats.org/presentationml/2006/main">
  <p:tag name="KSO_WM_BEAUTIFY_FLAG" val=""/>
  <p:tag name="KSO_WM_DIAGRAM_VIRTUALLY_FRAME" val="{&quot;height&quot;:593.669482421875,&quot;left&quot;:23.35,&quot;top&quot;:95.180517578125,&quot;width&quot;:489.1}"/>
</p:tagLst>
</file>

<file path=ppt/tags/tag123.xml><?xml version="1.0" encoding="utf-8"?>
<p:tagLst xmlns:p="http://schemas.openxmlformats.org/presentationml/2006/main">
  <p:tag name="KSO_WM_DIAGRAM_VIRTUALLY_FRAME" val="{&quot;height&quot;:593.669482421875,&quot;left&quot;:23.35,&quot;top&quot;:95.180517578125,&quot;width&quot;:489.1}"/>
</p:tagLst>
</file>

<file path=ppt/tags/tag124.xml><?xml version="1.0" encoding="utf-8"?>
<p:tagLst xmlns:p="http://schemas.openxmlformats.org/presentationml/2006/main">
  <p:tag name="KSO_WM_BEAUTIFY_FLAG" val=""/>
  <p:tag name="KSO_WM_DIAGRAM_VIRTUALLY_FRAME" val="{&quot;height&quot;:593.669482421875,&quot;left&quot;:23.35,&quot;top&quot;:95.180517578125,&quot;width&quot;:489.1}"/>
</p:tagLst>
</file>

<file path=ppt/tags/tag125.xml><?xml version="1.0" encoding="utf-8"?>
<p:tagLst xmlns:p="http://schemas.openxmlformats.org/presentationml/2006/main">
  <p:tag name="KSO_WM_DIAGRAM_VIRTUALLY_FRAME" val="{&quot;height&quot;:593.669482421875,&quot;left&quot;:23.35,&quot;top&quot;:95.180517578125,&quot;width&quot;:489.1}"/>
</p:tagLst>
</file>

<file path=ppt/tags/tag126.xml><?xml version="1.0" encoding="utf-8"?>
<p:tagLst xmlns:p="http://schemas.openxmlformats.org/presentationml/2006/main">
  <p:tag name="KSO_WM_DIAGRAM_VIRTUALLY_FRAME" val="{&quot;height&quot;:593.669482421875,&quot;left&quot;:23.35,&quot;top&quot;:95.180517578125,&quot;width&quot;:489.1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1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2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3.xml><?xml version="1.0" encoding="utf-8"?>
<p:tagLst xmlns:p="http://schemas.openxmlformats.org/presentationml/2006/main">
  <p:tag name="KSO_WM_DIAGRAM_VIRTUALLY_FRAME" val="{&quot;height&quot;:647.95,&quot;left&quot;:26.15,&quot;top&quot;:69.343017578125,&quot;width&quot;:492.950029527559}"/>
</p:tagLst>
</file>

<file path=ppt/tags/tag134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5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6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7.xml><?xml version="1.0" encoding="utf-8"?>
<p:tagLst xmlns:p="http://schemas.openxmlformats.org/presentationml/2006/main">
  <p:tag name="KSO_WM_DIAGRAM_VIRTUALLY_FRAME" val="{&quot;height&quot;:647.95,&quot;left&quot;:26.15,&quot;top&quot;:69.343017578125,&quot;width&quot;:492.950029527559}"/>
</p:tagLst>
</file>

<file path=ppt/tags/tag138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39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1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2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3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4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5.xml><?xml version="1.0" encoding="utf-8"?>
<p:tagLst xmlns:p="http://schemas.openxmlformats.org/presentationml/2006/main">
  <p:tag name="KSO_WM_DIAGRAM_VIRTUALLY_FRAME" val="{&quot;height&quot;:647.95,&quot;left&quot;:26.15,&quot;top&quot;:69.343017578125,&quot;width&quot;:492.950029527559}"/>
</p:tagLst>
</file>

<file path=ppt/tags/tag146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7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8.xml><?xml version="1.0" encoding="utf-8"?>
<p:tagLst xmlns:p="http://schemas.openxmlformats.org/presentationml/2006/main">
  <p:tag name="KSO_WM_BEAUTIFY_FLAG" val=""/>
  <p:tag name="KSO_WM_DIAGRAM_VIRTUALLY_FRAME" val="{&quot;height&quot;:647.95,&quot;left&quot;:26.15,&quot;top&quot;:69.343017578125,&quot;width&quot;:492.950029527559}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52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53.xml><?xml version="1.0" encoding="utf-8"?>
<p:tagLst xmlns:p="http://schemas.openxmlformats.org/presentationml/2006/main">
  <p:tag name="KSO_WM_DIAGRAM_VIRTUALLY_FRAME" val="{&quot;height&quot;:178.1,&quot;left&quot;:22.35,&quot;top&quot;:67.1,&quot;width&quot;:487.45}"/>
</p:tagLst>
</file>

<file path=ppt/tags/tag154.xml><?xml version="1.0" encoding="utf-8"?>
<p:tagLst xmlns:p="http://schemas.openxmlformats.org/presentationml/2006/main">
  <p:tag name="KSO_WM_DIAGRAM_VIRTUALLY_FRAME" val="{&quot;height&quot;:178.1,&quot;left&quot;:22.35,&quot;top&quot;:67.1,&quot;width&quot;:487.45}"/>
</p:tagLst>
</file>

<file path=ppt/tags/tag155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56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57.xml><?xml version="1.0" encoding="utf-8"?>
<p:tagLst xmlns:p="http://schemas.openxmlformats.org/presentationml/2006/main">
  <p:tag name="KSO_WM_DIAGRAM_VIRTUALLY_FRAME" val="{&quot;height&quot;:178.1,&quot;left&quot;:22.35,&quot;top&quot;:67.1,&quot;width&quot;:487.45}"/>
</p:tagLst>
</file>

<file path=ppt/tags/tag158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59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61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62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63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64.xml><?xml version="1.0" encoding="utf-8"?>
<p:tagLst xmlns:p="http://schemas.openxmlformats.org/presentationml/2006/main">
  <p:tag name="KSO_WM_DIAGRAM_VIRTUALLY_FRAME" val="{&quot;height&quot;:178.1,&quot;left&quot;:22.35,&quot;top&quot;:67.1,&quot;width&quot;:487.45}"/>
</p:tagLst>
</file>

<file path=ppt/tags/tag165.xml><?xml version="1.0" encoding="utf-8"?>
<p:tagLst xmlns:p="http://schemas.openxmlformats.org/presentationml/2006/main">
  <p:tag name="KSO_WM_BEAUTIFY_FLAG" val=""/>
  <p:tag name="KSO_WM_DIAGRAM_VIRTUALLY_FRAME" val="{&quot;height&quot;:178.1,&quot;left&quot;:22.35,&quot;top&quot;:67.1,&quot;width&quot;:487.45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  <p:tag name="KSO_WM_DIAGRAM_VIRTUALLY_FRAME" val="{&quot;height&quot;:457.968017578125,&quot;left&quot;:26.1875,&quot;top&quot;:67.5,&quot;width&quot;:661.8625}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  <p:tag name="KSO_WM_DIAGRAM_VIRTUALLY_FRAME" val="{&quot;height&quot;:457.968017578125,&quot;left&quot;:26.1875,&quot;top&quot;:67.5,&quot;width&quot;:661.8625}"/>
</p:tagLst>
</file>

<file path=ppt/tags/tag171.xml><?xml version="1.0" encoding="utf-8"?>
<p:tagLst xmlns:p="http://schemas.openxmlformats.org/presentationml/2006/main">
  <p:tag name="KSO_WM_DIAGRAM_VIRTUALLY_FRAME" val="{&quot;height&quot;:383.25,&quot;left&quot;:411,&quot;top&quot;:67.5,&quot;width&quot;:277.05}"/>
</p:tagLst>
</file>

<file path=ppt/tags/tag172.xml><?xml version="1.0" encoding="utf-8"?>
<p:tagLst xmlns:p="http://schemas.openxmlformats.org/presentationml/2006/main">
  <p:tag name="KSO_WM_DIAGRAM_VIRTUALLY_FRAME" val="{&quot;height&quot;:457.968017578125,&quot;left&quot;:26.1875,&quot;top&quot;:67.5,&quot;width&quot;:661.8625}"/>
</p:tagLst>
</file>

<file path=ppt/tags/tag173.xml><?xml version="1.0" encoding="utf-8"?>
<p:tagLst xmlns:p="http://schemas.openxmlformats.org/presentationml/2006/main">
  <p:tag name="KSO_WM_DIAGRAM_VIRTUALLY_FRAME" val="{&quot;height&quot;:457.968017578125,&quot;left&quot;:26.1875,&quot;top&quot;:67.5,&quot;width&quot;:661.8625}"/>
</p:tagLst>
</file>

<file path=ppt/tags/tag174.xml><?xml version="1.0" encoding="utf-8"?>
<p:tagLst xmlns:p="http://schemas.openxmlformats.org/presentationml/2006/main">
  <p:tag name="KSO_WM_DIAGRAM_VIRTUALLY_FRAME" val="{&quot;height&quot;:383.25,&quot;left&quot;:411,&quot;top&quot;:67.5,&quot;width&quot;:277.05}"/>
</p:tagLst>
</file>

<file path=ppt/tags/tag175.xml><?xml version="1.0" encoding="utf-8"?>
<p:tagLst xmlns:p="http://schemas.openxmlformats.org/presentationml/2006/main">
  <p:tag name="KSO_WM_BEAUTIFY_FLAG" val=""/>
  <p:tag name="KSO_WM_DIAGRAM_VIRTUALLY_FRAME" val="{&quot;height&quot;:383.25,&quot;left&quot;:411,&quot;top&quot;:67.5,&quot;width&quot;:277.05}"/>
</p:tagLst>
</file>

<file path=ppt/tags/tag176.xml><?xml version="1.0" encoding="utf-8"?>
<p:tagLst xmlns:p="http://schemas.openxmlformats.org/presentationml/2006/main">
  <p:tag name="KSO_WM_BEAUTIFY_FLAG" val=""/>
  <p:tag name="KSO_WM_DIAGRAM_VIRTUALLY_FRAME" val="{&quot;height&quot;:457.968017578125,&quot;left&quot;:26.1875,&quot;top&quot;:67.5,&quot;width&quot;:661.8625}"/>
</p:tagLst>
</file>

<file path=ppt/tags/tag177.xml><?xml version="1.0" encoding="utf-8"?>
<p:tagLst xmlns:p="http://schemas.openxmlformats.org/presentationml/2006/main">
  <p:tag name="KSO_WM_BEAUTIFY_FLAG" val=""/>
  <p:tag name="KSO_WM_DIAGRAM_VIRTUALLY_FRAME" val="{&quot;height&quot;:457.968017578125,&quot;left&quot;:26.1875,&quot;top&quot;:67.5,&quot;width&quot;:661.8625}"/>
</p:tagLst>
</file>

<file path=ppt/tags/tag178.xml><?xml version="1.0" encoding="utf-8"?>
<p:tagLst xmlns:p="http://schemas.openxmlformats.org/presentationml/2006/main">
  <p:tag name="KSO_WM_BEAUTIFY_FLAG" val=""/>
  <p:tag name="KSO_WM_DIAGRAM_VIRTUALLY_FRAME" val="{&quot;height&quot;:457.968017578125,&quot;left&quot;:26.1875,&quot;top&quot;:67.5,&quot;width&quot;:661.8625}"/>
</p:tagLst>
</file>

<file path=ppt/tags/tag179.xml><?xml version="1.0" encoding="utf-8"?>
<p:tagLst xmlns:p="http://schemas.openxmlformats.org/presentationml/2006/main">
  <p:tag name="KSO_WM_BEAUTIFY_FLAG" val=""/>
  <p:tag name="KSO_WM_DIAGRAM_VIRTUALLY_FRAME" val="{&quot;height&quot;:457.968017578125,&quot;left&quot;:26.1875,&quot;top&quot;:67.5,&quot;width&quot;:661.8625}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83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84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185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86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87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188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189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91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192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93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194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95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196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97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198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199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201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02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203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04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05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206.xml><?xml version="1.0" encoding="utf-8"?>
<p:tagLst xmlns:p="http://schemas.openxmlformats.org/presentationml/2006/main">
  <p:tag name="KSO_WM_DIAGRAM_VIRTUALLY_FRAME" val="{&quot;height&quot;:367.1625,&quot;left&quot;:36.4875,&quot;top&quot;:381.918017578125,&quot;width&quot;:462.62502952755904}"/>
</p:tagLst>
</file>

<file path=ppt/tags/tag207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08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09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11.xml><?xml version="1.0" encoding="utf-8"?>
<p:tagLst xmlns:p="http://schemas.openxmlformats.org/presentationml/2006/main">
  <p:tag name="KSO_WM_BEAUTIFY_FLAG" val=""/>
  <p:tag name="KSO_WM_DIAGRAM_VIRTUALLY_FRAME" val="{&quot;height&quot;:367.1625,&quot;left&quot;:36.4875,&quot;top&quot;:381.918017578125,&quot;width&quot;:462.62502952755904}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commondata" val="eyJoZGlkIjoiZDAwNjg1MGZkZDA4YjU3YjQ5NzI5ZDcyZmJjNWMyZWUifQ=="/>
  <p:tag name="COMMONDATA" val="eyJoZGlkIjoiNzI0YmMxZmNlZjQ0M2ZjNGQzNDkwYjA2YzhmZmU2YzUifQ==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DIAGRAM_VIRTUALLY_FRAME" val="{&quot;height&quot;:408.85,&quot;left&quot;:23.1,&quot;top&quot;:332.7,&quot;width&quot;:485.2}"/>
</p:tagLst>
</file>

<file path=ppt/tags/tag28.xml><?xml version="1.0" encoding="utf-8"?>
<p:tagLst xmlns:p="http://schemas.openxmlformats.org/presentationml/2006/main">
  <p:tag name="KSO_WM_DIAGRAM_VIRTUALLY_FRAME" val="{&quot;height&quot;:408.85,&quot;left&quot;:23.1,&quot;top&quot;:332.7,&quot;width&quot;:485.2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4.xml><?xml version="1.0" encoding="utf-8"?>
<p:tagLst xmlns:p="http://schemas.openxmlformats.org/presentationml/2006/main">
  <p:tag name="KSO_WM_DIAGRAM_VIRTUALLY_FRAME" val="{&quot;height&quot;:408.85,&quot;left&quot;:23.1,&quot;top&quot;:332.7,&quot;width&quot;:485.2}"/>
</p:tagLst>
</file>

<file path=ppt/tags/tag35.xml><?xml version="1.0" encoding="utf-8"?>
<p:tagLst xmlns:p="http://schemas.openxmlformats.org/presentationml/2006/main">
  <p:tag name="KSO_WM_DIAGRAM_VIRTUALLY_FRAME" val="{&quot;height&quot;:408.85,&quot;left&quot;:23.1,&quot;top&quot;:332.7,&quot;width&quot;:485.2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408.85,&quot;left&quot;:23.1,&quot;top&quot;:332.7,&quot;width&quot;:485.2}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2214</Words>
  <Application>WPS 演示</Application>
  <PresentationFormat/>
  <Paragraphs>311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微软雅黑 Light</vt:lpstr>
      <vt:lpstr>默认设计模板</vt:lpstr>
      <vt:lpstr>1_默认设计模板</vt:lpstr>
      <vt:lpstr>PI3.Image</vt:lpstr>
      <vt:lpstr>驭市 · 产运销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驭市 · 产运销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驭市·产运销</dc:title>
  <dc:creator>Administrator</dc:creator>
  <cp:lastModifiedBy>Noutan</cp:lastModifiedBy>
  <cp:revision>234</cp:revision>
  <dcterms:created xsi:type="dcterms:W3CDTF">2024-05-06T01:27:00Z</dcterms:created>
  <dcterms:modified xsi:type="dcterms:W3CDTF">2025-03-04T07:23:07Z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DFDC730FE0B242C7BD20AF87EF2277B3_13</vt:lpwstr>
  </property>
</Properties>
</file>